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2" r:id="rId3"/>
  </p:sldMasterIdLst>
  <p:notesMasterIdLst>
    <p:notesMasterId r:id="rId20"/>
  </p:notesMasterIdLst>
  <p:handoutMasterIdLst>
    <p:handoutMasterId r:id="rId21"/>
  </p:handoutMasterIdLst>
  <p:sldIdLst>
    <p:sldId id="256" r:id="rId4"/>
    <p:sldId id="296" r:id="rId5"/>
    <p:sldId id="262" r:id="rId6"/>
    <p:sldId id="263" r:id="rId7"/>
    <p:sldId id="302" r:id="rId8"/>
    <p:sldId id="310" r:id="rId9"/>
    <p:sldId id="303" r:id="rId10"/>
    <p:sldId id="312" r:id="rId11"/>
    <p:sldId id="313" r:id="rId12"/>
    <p:sldId id="314" r:id="rId13"/>
    <p:sldId id="282" r:id="rId14"/>
    <p:sldId id="297" r:id="rId15"/>
    <p:sldId id="281" r:id="rId16"/>
    <p:sldId id="311" r:id="rId17"/>
    <p:sldId id="308" r:id="rId18"/>
    <p:sldId id="277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C2F"/>
    <a:srgbClr val="990000"/>
    <a:srgbClr val="FFCC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9"/>
    <p:restoredTop sz="94634" autoAdjust="0"/>
  </p:normalViewPr>
  <p:slideViewPr>
    <p:cSldViewPr snapToGrid="0" snapToObjects="1">
      <p:cViewPr>
        <p:scale>
          <a:sx n="80" d="100"/>
          <a:sy n="80" d="100"/>
        </p:scale>
        <p:origin x="1816" y="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27" Type="http://schemas.microsoft.com/office/2015/10/relationships/revisionInfo" Target="revisionInfo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[Book1]Sheet1!$C$2</c:f>
              <c:strCache>
                <c:ptCount val="1"/>
                <c:pt idx="0">
                  <c:v>Count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[Book1]Sheet1!$B$3:$B$6</c:f>
              <c:strCache>
                <c:ptCount val="4"/>
                <c:pt idx="0">
                  <c:v>Wikipedia</c:v>
                </c:pt>
                <c:pt idx="1">
                  <c:v>Information is Beautiful</c:v>
                </c:pt>
                <c:pt idx="2">
                  <c:v>Vigilante.pw</c:v>
                </c:pt>
                <c:pt idx="3">
                  <c:v>Privacy Rights</c:v>
                </c:pt>
              </c:strCache>
            </c:strRef>
          </c:cat>
          <c:val>
            <c:numRef>
              <c:f>[Book1]Sheet1!$C$3:$C$6</c:f>
              <c:numCache>
                <c:formatCode>General</c:formatCode>
                <c:ptCount val="4"/>
                <c:pt idx="0">
                  <c:v>247.0</c:v>
                </c:pt>
                <c:pt idx="1">
                  <c:v>265.0</c:v>
                </c:pt>
                <c:pt idx="2">
                  <c:v>3332.0</c:v>
                </c:pt>
                <c:pt idx="3">
                  <c:v>7852.0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A56-4C33-9511-EF1B50439F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-1427721152"/>
        <c:axId val="-1428028864"/>
      </c:barChart>
      <c:catAx>
        <c:axId val="-1427721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1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28028864"/>
        <c:crosses val="autoZero"/>
        <c:auto val="1"/>
        <c:lblAlgn val="ctr"/>
        <c:lblOffset val="100"/>
        <c:noMultiLvlLbl val="0"/>
      </c:catAx>
      <c:valAx>
        <c:axId val="-14280288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27721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Detailed</a:t>
            </a:r>
            <a:r>
              <a:rPr lang="en-IN" baseline="0"/>
              <a:t> analysis of the 100 randomly selected breaches</a:t>
            </a:r>
            <a:endParaRPr lang="en-IN"/>
          </a:p>
        </c:rich>
      </c:tx>
      <c:overlay val="0"/>
      <c:spPr>
        <a:noFill/>
        <a:ln>
          <a:noFill/>
        </a:ln>
        <a:effectLst/>
      </c:sp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[Book1]Sheet1!$B$12:$J$12</c:f>
              <c:strCache>
                <c:ptCount val="9"/>
                <c:pt idx="0">
                  <c:v>Phishing</c:v>
                </c:pt>
                <c:pt idx="1">
                  <c:v>Malware</c:v>
                </c:pt>
                <c:pt idx="2">
                  <c:v>Encryption</c:v>
                </c:pt>
                <c:pt idx="3">
                  <c:v>Client's side</c:v>
                </c:pt>
                <c:pt idx="4">
                  <c:v>Server-side breach</c:v>
                </c:pt>
                <c:pt idx="5">
                  <c:v>Repititive</c:v>
                </c:pt>
                <c:pt idx="6">
                  <c:v>Weak Password</c:v>
                </c:pt>
                <c:pt idx="7">
                  <c:v>Internal Actor</c:v>
                </c:pt>
                <c:pt idx="8">
                  <c:v>Physically Stolen/Mishandled</c:v>
                </c:pt>
              </c:strCache>
            </c:strRef>
          </c:cat>
          <c:val>
            <c:numRef>
              <c:f>[Book1]Sheet1!$B$13:$J$13</c:f>
              <c:numCache>
                <c:formatCode>General</c:formatCode>
                <c:ptCount val="9"/>
                <c:pt idx="0">
                  <c:v>10.0</c:v>
                </c:pt>
                <c:pt idx="1">
                  <c:v>12.0</c:v>
                </c:pt>
                <c:pt idx="2">
                  <c:v>11.0</c:v>
                </c:pt>
                <c:pt idx="3">
                  <c:v>8.0</c:v>
                </c:pt>
                <c:pt idx="4">
                  <c:v>92.0</c:v>
                </c:pt>
                <c:pt idx="5">
                  <c:v>8.0</c:v>
                </c:pt>
                <c:pt idx="6">
                  <c:v>6.0</c:v>
                </c:pt>
                <c:pt idx="7">
                  <c:v>16.0</c:v>
                </c:pt>
                <c:pt idx="8">
                  <c:v>41.0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AC3-4008-BBF0-9BFC7103996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-1554708336"/>
        <c:axId val="-1554842960"/>
        <c:axId val="0"/>
      </c:bar3DChart>
      <c:catAx>
        <c:axId val="-15547083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54842960"/>
        <c:crosses val="autoZero"/>
        <c:auto val="1"/>
        <c:lblAlgn val="ctr"/>
        <c:lblOffset val="100"/>
        <c:noMultiLvlLbl val="0"/>
      </c:catAx>
      <c:valAx>
        <c:axId val="-15548429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54708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 sz="1800"/>
            </a:pPr>
            <a:r>
              <a:rPr lang="en-US" sz="1800" dirty="0" smtClean="0"/>
              <a:t>Data breaches</a:t>
            </a:r>
            <a:endParaRPr lang="en-US" sz="1800" dirty="0"/>
          </a:p>
        </c:rich>
      </c:tx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Compromised password</c:v>
                </c:pt>
                <c:pt idx="1">
                  <c:v>Phishing</c:v>
                </c:pt>
                <c:pt idx="2">
                  <c:v>Keylogger/Malware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6.0</c:v>
                </c:pt>
                <c:pt idx="1">
                  <c:v>10.0</c:v>
                </c:pt>
                <c:pt idx="2">
                  <c:v>12.0</c:v>
                </c:pt>
                <c:pt idx="3">
                  <c:v>72.0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8D6-415F-B088-F104A73D90C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5319722690324"/>
          <c:y val="0.198218280561905"/>
          <c:w val="0.422769520158127"/>
          <c:h val="0.613125321383158"/>
        </c:manualLayout>
      </c:layout>
      <c:overlay val="0"/>
      <c:txPr>
        <a:bodyPr/>
        <a:lstStyle/>
        <a:p>
          <a:pPr>
            <a:defRPr sz="1100"/>
          </a:pPr>
          <a:endParaRPr lang="en-US"/>
        </a:p>
      </c:txPr>
    </c:legend>
    <c:plotVisOnly val="1"/>
    <c:dispBlanksAs val="zero"/>
    <c:showDLblsOverMax val="0"/>
  </c:chart>
  <c:spPr>
    <a:ln>
      <a:solidFill>
        <a:schemeClr val="tx1"/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 sz="1800"/>
            </a:pPr>
            <a:r>
              <a:rPr lang="en-US" sz="1800" dirty="0" err="1"/>
              <a:t>Taringa</a:t>
            </a:r>
            <a:r>
              <a:rPr lang="en-US" sz="1800" dirty="0"/>
              <a:t> data breach</a:t>
            </a:r>
          </a:p>
        </c:rich>
      </c:tx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Only alpha</c:v>
                </c:pt>
                <c:pt idx="1">
                  <c:v>Only numeric</c:v>
                </c:pt>
                <c:pt idx="2">
                  <c:v>Mixed 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30.8</c:v>
                </c:pt>
                <c:pt idx="1">
                  <c:v>16.8</c:v>
                </c:pt>
                <c:pt idx="2">
                  <c:v>52.4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8D6-415F-B088-F104A73D90C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overlay val="0"/>
      <c:txPr>
        <a:bodyPr/>
        <a:lstStyle/>
        <a:p>
          <a:pPr>
            <a:defRPr sz="1100"/>
          </a:pPr>
          <a:endParaRPr lang="en-US"/>
        </a:p>
      </c:txPr>
    </c:legend>
    <c:plotVisOnly val="1"/>
    <c:dispBlanksAs val="zero"/>
    <c:showDLblsOverMax val="0"/>
  </c:chart>
  <c:spPr>
    <a:ln>
      <a:solidFill>
        <a:schemeClr val="tx1"/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/>
            </a:pPr>
            <a:r>
              <a:rPr lang="en-US" sz="1800" dirty="0" smtClean="0"/>
              <a:t>Common password used by </a:t>
            </a:r>
            <a:r>
              <a:rPr lang="en-US" sz="1800" dirty="0" err="1" smtClean="0"/>
              <a:t>Taringa</a:t>
            </a:r>
            <a:r>
              <a:rPr lang="en-US" sz="1800" dirty="0" smtClean="0"/>
              <a:t> users</a:t>
            </a:r>
            <a:endParaRPr lang="en-US" sz="1800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64877867430133"/>
          <c:y val="0.307624074106968"/>
          <c:w val="0.808350987533308"/>
          <c:h val="0.3848917349059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123456789</c:v>
                </c:pt>
              </c:strCache>
            </c:strRef>
          </c:tx>
          <c:invertIfNegative val="0"/>
          <c:cat>
            <c:strRef>
              <c:f>Sheet1!$A$2:$A$8</c:f>
              <c:strCache>
                <c:ptCount val="7"/>
                <c:pt idx="0">
                  <c:v>123456789</c:v>
                </c:pt>
                <c:pt idx="1">
                  <c:v>123456</c:v>
                </c:pt>
                <c:pt idx="2">
                  <c:v>taringa</c:v>
                </c:pt>
                <c:pt idx="3">
                  <c:v>1234567890</c:v>
                </c:pt>
                <c:pt idx="4">
                  <c:v>000000</c:v>
                </c:pt>
                <c:pt idx="5">
                  <c:v>12345</c:v>
                </c:pt>
                <c:pt idx="6">
                  <c:v>alejandro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160860.0</c:v>
                </c:pt>
                <c:pt idx="1">
                  <c:v>90399.0</c:v>
                </c:pt>
                <c:pt idx="2">
                  <c:v>49681.0</c:v>
                </c:pt>
                <c:pt idx="3">
                  <c:v>22919.0</c:v>
                </c:pt>
                <c:pt idx="4">
                  <c:v>17691.0</c:v>
                </c:pt>
                <c:pt idx="5">
                  <c:v>14507.0</c:v>
                </c:pt>
                <c:pt idx="6">
                  <c:v>11205.0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554017856"/>
        <c:axId val="-1426181664"/>
      </c:barChart>
      <c:catAx>
        <c:axId val="-15540178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 dirty="0" smtClean="0"/>
                  <a:t>Password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0.46302123007375"/>
              <c:y val="0.892564461544526"/>
            </c:manualLayout>
          </c:layout>
          <c:overlay val="0"/>
        </c:title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-1426181664"/>
        <c:crosses val="autoZero"/>
        <c:auto val="1"/>
        <c:lblAlgn val="ctr"/>
        <c:lblOffset val="100"/>
        <c:noMultiLvlLbl val="0"/>
      </c:catAx>
      <c:valAx>
        <c:axId val="-142618166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 dirty="0" smtClean="0"/>
                  <a:t>No.</a:t>
                </a:r>
                <a:r>
                  <a:rPr lang="en-US" sz="1400" baseline="0" dirty="0" smtClean="0"/>
                  <a:t> of users</a:t>
                </a:r>
                <a:endParaRPr lang="en-US" sz="1400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1554017856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dirty="0" smtClean="0"/>
              <a:t>Password selection</a:t>
            </a:r>
            <a:endParaRPr lang="en-US" sz="1800" dirty="0"/>
          </a:p>
        </c:rich>
      </c:tx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Single-meaningful</c:v>
                </c:pt>
                <c:pt idx="1">
                  <c:v>Combo-meaningful</c:v>
                </c:pt>
                <c:pt idx="2">
                  <c:v>Pronounceable</c:v>
                </c:pt>
                <c:pt idx="3">
                  <c:v>Random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 formatCode="0.00%">
                  <c:v>0.1455</c:v>
                </c:pt>
                <c:pt idx="1">
                  <c:v>0.6851</c:v>
                </c:pt>
                <c:pt idx="2" formatCode="0.00%">
                  <c:v>0.0127</c:v>
                </c:pt>
                <c:pt idx="3" formatCode="0.00%">
                  <c:v>0.1567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50763582024043"/>
          <c:y val="0.195636003856332"/>
          <c:w val="0.431521947345712"/>
          <c:h val="0.657793195999256"/>
        </c:manualLayout>
      </c:layout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zero"/>
    <c:showDLblsOverMax val="0"/>
  </c:chart>
  <c:spPr>
    <a:ln>
      <a:solidFill>
        <a:schemeClr val="tx1"/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F123A-8684-6142-A5D0-05046F972DA0}" type="datetimeFigureOut">
              <a:rPr lang="en-US" smtClean="0"/>
              <a:pPr/>
              <a:t>12/6/17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1A49B-4592-CA4D-9B9C-FE96EE1E27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30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28FFF-0EEB-3449-9346-2382F257E0BC}" type="datetimeFigureOut">
              <a:rPr lang="en-US" smtClean="0"/>
              <a:pPr/>
              <a:t>12/6/17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11398-67FE-6047-B156-EA377706AC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42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trepreneur.com/article/242208" TargetMode="External"/><Relationship Id="rId4" Type="http://schemas.openxmlformats.org/officeDocument/2006/relationships/hyperlink" Target="https://thehackernews.com/2017/09/taringa-data-breach-hacking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Douglas Shook was appointed chief information officer on January 1, 2016.</a:t>
            </a:r>
          </a:p>
          <a:p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His portfolio includes the university’s wired and wireless networks, telecommunications, information security, business applications, educational technologies, Web Services, data center, and the Center for High-Performance Computing (HPC).</a:t>
            </a:r>
          </a:p>
          <a:p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He holds a B.A. in English Literature and Journalism from the University of Michigan and a Ph.D. in Communication Research and Theory from the Annenberg School for Communication and Journalism.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</a:t>
            </a:fld>
            <a:endParaRPr lang="en-US" sz="12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0954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Lost Data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breach does occur, a Travelers cyber policy can cover breach notifications and remediation expenses, subject to the applicable retention. It also can cover defense expenses such as responding to and cooperating with regulatory investigators.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Lost Devices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Notification Requirements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Notifying customers of a breach and other post-breach responses, which is mandated by law, can add up, averaging $1.72 million according to one survey of U.S. businesses.* As part of the a cyber policy, Travelers would refer the customer to a law firm to serve as counsel and breach coach and help reimburse those costs, subject to the applicable retention.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Forensics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forensics teams can determine the extent of a breach and whether private customer information may have been compromised. A Travelers cyber policy would reimburse the insured, subject to applicable retention, for computer forensic experts.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11398-67FE-6047-B156-EA377706AC7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57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Bangladesh</a:t>
            </a:r>
            <a:r>
              <a:rPr lang="en-US" baseline="0" dirty="0"/>
              <a:t> bank attack</a:t>
            </a:r>
          </a:p>
          <a:p>
            <a:r>
              <a:rPr lang="en-US" baseline="0" dirty="0"/>
              <a:t>Loss of credit card </a:t>
            </a:r>
            <a:r>
              <a:rPr lang="mr-IN" baseline="0" dirty="0"/>
              <a:t>–</a:t>
            </a:r>
            <a:r>
              <a:rPr lang="en-US" baseline="0" dirty="0"/>
              <a:t> financial damage </a:t>
            </a:r>
          </a:p>
          <a:p>
            <a:r>
              <a:rPr lang="en-US" baseline="0" dirty="0"/>
              <a:t>OPM-</a:t>
            </a:r>
            <a:r>
              <a:rPr lang="mr-IN" baseline="0" dirty="0"/>
              <a:t>–</a:t>
            </a:r>
            <a:r>
              <a:rPr lang="en-US" baseline="0" dirty="0"/>
              <a:t>national security</a:t>
            </a:r>
          </a:p>
          <a:p>
            <a:endParaRPr lang="en-US" baseline="0" dirty="0"/>
          </a:p>
          <a:p>
            <a:r>
              <a:rPr lang="cs-CZ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10838</a:t>
            </a:r>
            <a:r>
              <a:rPr lang="cs-CZ" dirty="0"/>
              <a:t> </a:t>
            </a:r>
            <a:r>
              <a:rPr lang="cs-CZ" dirty="0" err="1"/>
              <a:t>records</a:t>
            </a:r>
            <a:endParaRPr lang="cs-CZ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12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9687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we got from</a:t>
            </a:r>
            <a:r>
              <a:rPr lang="en-US" baseline="0" dirty="0"/>
              <a:t> </a:t>
            </a:r>
          </a:p>
          <a:p>
            <a:r>
              <a:rPr lang="en-US" baseline="0" dirty="0"/>
              <a:t>Citation at the bottom the side</a:t>
            </a:r>
          </a:p>
          <a:p>
            <a:r>
              <a:rPr lang="en-US" baseline="0" dirty="0"/>
              <a:t>Summary statistics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en-US" sz="12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7376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Thomas, Kurt, et al. "Data Breaches, Phishing, or Malware? Understanding the Risks of Stolen Credentials." (2017).</a:t>
            </a:r>
          </a:p>
          <a:p>
            <a:r>
              <a:rPr lang="en-US" dirty="0"/>
              <a:t>https://www.theregister.co.uk/2017/11/10/google_password_hijack</a:t>
            </a:r>
            <a:r>
              <a:rPr lang="en-US" dirty="0" smtClean="0"/>
              <a:t>/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Petsas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Thanasis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al. "Two-factor authentication: is the world ready?: quantifying 2FA adoption."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Proceedings of the eighth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workshop on system security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ACM, 2015.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11398-67FE-6047-B156-EA377706AC7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8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Entrepreneur article by Carly </a:t>
            </a:r>
            <a:r>
              <a:rPr lang="en-US" sz="1200" dirty="0" err="1"/>
              <a:t>Okyle</a:t>
            </a:r>
            <a:r>
              <a:rPr lang="en-US" sz="1200" dirty="0"/>
              <a:t>: </a:t>
            </a:r>
            <a:r>
              <a:rPr lang="en-US" sz="1200" dirty="0">
                <a:hlinkClick r:id="rId3"/>
              </a:rPr>
              <a:t>https://www.entrepreneur.com/article/242208</a:t>
            </a:r>
            <a:endParaRPr 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Taringa</a:t>
            </a:r>
            <a:r>
              <a:rPr lang="en-US" sz="1200" dirty="0"/>
              <a:t> data breach: </a:t>
            </a:r>
            <a:r>
              <a:rPr lang="en-US" sz="1200" dirty="0">
                <a:hlinkClick r:id="rId4"/>
              </a:rPr>
              <a:t>https://thehackernews.com/2017/09/taringa-data-breach-hacking.html</a:t>
            </a:r>
            <a:endParaRPr 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Shen</a:t>
            </a:r>
            <a:r>
              <a:rPr lang="en-US" sz="1200" dirty="0"/>
              <a:t>, Chao, et al. "User practice in password security: An empirical study of real-life passwords in the wild." </a:t>
            </a:r>
            <a:r>
              <a:rPr lang="en-US" sz="1200" i="1" dirty="0"/>
              <a:t>Computers &amp; Security</a:t>
            </a:r>
            <a:r>
              <a:rPr lang="en-US" sz="1200" dirty="0"/>
              <a:t> 61 (2016): 130-141.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11398-67FE-6047-B156-EA377706AC7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8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Images from Google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11398-67FE-6047-B156-EA377706AC7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51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https://www.wired.com/story/equifax-breach-no-excuse/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11398-67FE-6047-B156-EA377706AC7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7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https://www.csoonline.com/article/2132618/phishing/social-engineering-11-tips-to-stop-spear-phishing.html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11398-67FE-6047-B156-EA377706AC7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35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https://www.csoonline.com/article/3212260/ransomware/the-5-biggest-ransomware-attacks-of-the-last-5-years.html</a:t>
            </a:r>
          </a:p>
          <a:p>
            <a:endParaRPr lang="en-IN" dirty="0"/>
          </a:p>
          <a:p>
            <a:r>
              <a:rPr lang="en-IN" dirty="0"/>
              <a:t>https://blog.barkly.com/ransomware-statistics-2016</a:t>
            </a:r>
          </a:p>
          <a:p>
            <a:endParaRPr lang="en-IN" dirty="0"/>
          </a:p>
          <a:p>
            <a:r>
              <a:rPr lang="en-US" dirty="0" err="1"/>
              <a:t>Hosptial</a:t>
            </a:r>
            <a:r>
              <a:rPr lang="en-US" dirty="0"/>
              <a:t> payed the money</a:t>
            </a:r>
          </a:p>
          <a:p>
            <a:r>
              <a:rPr lang="en-US" dirty="0"/>
              <a:t>Ransom ware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Does your company isolate customer information databases and payment/point-of-sale systems from other, less secure systems?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11398-67FE-6047-B156-EA377706AC7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04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 rot="5400000">
            <a:off x="5166518" y="2605882"/>
            <a:ext cx="4983163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ct val="43750"/>
              <a:buFont typeface="Helvetica Neue"/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 rot="5400000">
            <a:off x="975519" y="624682"/>
            <a:ext cx="4983163" cy="601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5257800" y="6567817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40000"/>
              <a:buNone/>
              <a:defRPr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solidFill>
                <a:srgbClr val="000000"/>
              </a:solidFill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6705600" y="6570177"/>
            <a:ext cx="381000" cy="223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000" b="1"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BDF1B2-A58D-4348-AA0A-3D2ED314A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427AFB4-BA76-4E2D-9BD0-852048AF3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7DE9F83-729A-421F-8CAB-86FEBA74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DC59-AF9F-494C-BB7A-F9A4D34D9045}" type="datetimeFigureOut">
              <a:rPr lang="en-IN" smtClean="0"/>
              <a:pPr/>
              <a:t>06/12/17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6702F45-CC1B-44AA-BAC5-873552C37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FD1FF29-5F8B-4D8F-800D-5C4C4CB8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82E3F-6760-496D-A1E4-52F7ADCFAF4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1241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35000"/>
              <a:buFont typeface="Helvetica Neue"/>
              <a:buNone/>
              <a:defRPr sz="4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SzPct val="14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SzPct val="133333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SzPct val="125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SzPct val="128571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SzPct val="114285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SzPct val="142857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SzPct val="142857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SzPct val="142857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SzPct val="142857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dt" idx="10"/>
          </p:nvPr>
        </p:nvSpPr>
        <p:spPr>
          <a:xfrm>
            <a:off x="5257800" y="6567817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40000"/>
              <a:buNone/>
              <a:defRPr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solidFill>
                <a:srgbClr val="000000"/>
              </a:solidFill>
            </a:endParaRPr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705600" y="6570177"/>
            <a:ext cx="381000" cy="223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000" b="1"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14400" y="92577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ct val="43750"/>
              <a:buFont typeface="Helvetica Neue"/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dt" idx="10"/>
          </p:nvPr>
        </p:nvSpPr>
        <p:spPr>
          <a:xfrm>
            <a:off x="5257800" y="6567817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40000"/>
              <a:buNone/>
              <a:defRPr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solidFill>
                <a:srgbClr val="000000"/>
              </a:solidFill>
            </a:endParaRPr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705600" y="6570177"/>
            <a:ext cx="381000" cy="223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000" b="1"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914400" y="92577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ct val="43750"/>
              <a:buFont typeface="Helvetica Neue"/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4040188" cy="803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SzPct val="116666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SzPct val="12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SzPct val="111111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SzPct val="1125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SzPct val="125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SzPct val="125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SzPct val="125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SzPct val="125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371600"/>
            <a:ext cx="4041775" cy="803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SzPct val="116666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SzPct val="12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SzPct val="111111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SzPct val="1125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SzPct val="125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SzPct val="125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SzPct val="125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SzPct val="125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5257800" y="6567817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40000"/>
              <a:buNone/>
              <a:defRPr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solidFill>
                <a:srgbClr val="000000"/>
              </a:solidFill>
            </a:endParaRPr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6705600" y="6570177"/>
            <a:ext cx="381000" cy="223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000" b="1"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5257800" y="6567817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40000"/>
              <a:buNone/>
              <a:defRPr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solidFill>
                <a:srgbClr val="000000"/>
              </a:solidFill>
            </a:endParaRPr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705600" y="6570177"/>
            <a:ext cx="381000" cy="223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000" b="1"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200" y="971550"/>
            <a:ext cx="3008313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70000"/>
              <a:buFont typeface="Helvetica Neue"/>
              <a:buNone/>
              <a:defRPr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3575050" y="971550"/>
            <a:ext cx="5111750" cy="51546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457200" y="1828800"/>
            <a:ext cx="3008313" cy="42973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SzPct val="2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SzPct val="2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SzPct val="2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SzPct val="2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SzPct val="177777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SzPct val="222222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SzPct val="222222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SzPct val="222222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SzPct val="222222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5257800" y="6567817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40000"/>
              <a:buNone/>
              <a:defRPr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solidFill>
                <a:srgbClr val="000000"/>
              </a:solidFill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705600" y="6570177"/>
            <a:ext cx="381000" cy="223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000" b="1"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792288" y="5257800"/>
            <a:ext cx="5486400" cy="60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70000"/>
              <a:buFont typeface="Helvetica Neue"/>
              <a:buNone/>
              <a:defRPr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1792288" y="993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SzPct val="4375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SzPct val="500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SzPct val="58333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5257800" y="6567817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40000"/>
              <a:buNone/>
              <a:defRPr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solidFill>
                <a:srgbClr val="000000"/>
              </a:solidFill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705600" y="6570177"/>
            <a:ext cx="381000" cy="223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000" b="1"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914400" y="92577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ct val="43750"/>
              <a:buFont typeface="Helvetica Neue"/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 rot="5400000">
            <a:off x="2080418" y="-556419"/>
            <a:ext cx="4983163" cy="822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5257800" y="6567817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40000"/>
              <a:buNone/>
              <a:defRPr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solidFill>
                <a:srgbClr val="000000"/>
              </a:solidFill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6705600" y="6570177"/>
            <a:ext cx="381000" cy="223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000" b="1"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theme" Target="../theme/theme3.xml"/><Relationship Id="rId12" Type="http://schemas.openxmlformats.org/officeDocument/2006/relationships/image" Target="../media/image4.png"/><Relationship Id="rId13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mall Use Shield_GoldOnTrans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027" y="238127"/>
            <a:ext cx="748239" cy="748239"/>
          </a:xfrm>
          <a:prstGeom prst="rect">
            <a:avLst/>
          </a:prstGeom>
        </p:spPr>
      </p:pic>
      <p:pic>
        <p:nvPicPr>
          <p:cNvPr id="9" name="Picture 8" descr="1-lineWordmark_GoldOnCard_NoBG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00" y="6462029"/>
            <a:ext cx="1822126" cy="154821"/>
          </a:xfrm>
          <a:prstGeom prst="rect">
            <a:avLst/>
          </a:prstGeom>
        </p:spPr>
      </p:pic>
      <p:pic>
        <p:nvPicPr>
          <p:cNvPr id="10" name="Picture 9" descr="Formal_Viterbi_GoldOnCard_NoBG.ep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02" y="6138309"/>
            <a:ext cx="1741688" cy="470075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803900"/>
            <a:ext cx="9144000" cy="1052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mall Use Shield_GoldOnTrans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027" y="238127"/>
            <a:ext cx="748239" cy="748239"/>
          </a:xfrm>
          <a:prstGeom prst="rect">
            <a:avLst/>
          </a:prstGeom>
        </p:spPr>
      </p:pic>
      <p:pic>
        <p:nvPicPr>
          <p:cNvPr id="9" name="Picture 8" descr="1-lineWordmark_GoldOnCard_NoBG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00" y="6462029"/>
            <a:ext cx="1822126" cy="154821"/>
          </a:xfrm>
          <a:prstGeom prst="rect">
            <a:avLst/>
          </a:prstGeom>
        </p:spPr>
      </p:pic>
      <p:pic>
        <p:nvPicPr>
          <p:cNvPr id="12" name="Picture 11" descr="Formal_Viterbi_GoldOnCard_NoBG.ep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02" y="6138309"/>
            <a:ext cx="1741688" cy="4700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914400" y="92577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ct val="43750"/>
              <a:buFont typeface="Helvetica Neue"/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066800"/>
            <a:ext cx="8229600" cy="49831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68753" y="6458237"/>
            <a:ext cx="381000" cy="223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000" b="1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algn="r" defTabSz="914400">
                <a:buSzPct val="25000"/>
              </a:pPr>
              <a:t>‹#›</a:t>
            </a:fld>
            <a:endParaRPr lang="en-US" sz="1000" b="1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Shape 15"/>
          <p:cNvCxnSpPr/>
          <p:nvPr/>
        </p:nvCxnSpPr>
        <p:spPr>
          <a:xfrm>
            <a:off x="0" y="6248400"/>
            <a:ext cx="9144000" cy="0"/>
          </a:xfrm>
          <a:prstGeom prst="straightConnector1">
            <a:avLst/>
          </a:prstGeom>
          <a:noFill/>
          <a:ln w="12700" cap="flat" cmpd="sng">
            <a:solidFill>
              <a:srgbClr val="95373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0" y="830108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95373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Shape 17"/>
          <p:cNvCxnSpPr/>
          <p:nvPr/>
        </p:nvCxnSpPr>
        <p:spPr>
          <a:xfrm>
            <a:off x="0" y="889982"/>
            <a:ext cx="9144000" cy="0"/>
          </a:xfrm>
          <a:prstGeom prst="straightConnector1">
            <a:avLst/>
          </a:prstGeom>
          <a:noFill/>
          <a:ln w="12700" cap="flat" cmpd="sng">
            <a:solidFill>
              <a:srgbClr val="95373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606" y="6357524"/>
            <a:ext cx="1961147" cy="49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" y="6378507"/>
            <a:ext cx="1744909" cy="464424"/>
          </a:xfrm>
          <a:prstGeom prst="rect">
            <a:avLst/>
          </a:prstGeom>
        </p:spPr>
      </p:pic>
      <p:cxnSp>
        <p:nvCxnSpPr>
          <p:cNvPr id="20" name="Shape 16"/>
          <p:cNvCxnSpPr/>
          <p:nvPr userDrawn="1"/>
        </p:nvCxnSpPr>
        <p:spPr>
          <a:xfrm>
            <a:off x="0" y="6317692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95373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6554296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jpe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jpeg"/><Relationship Id="rId5" Type="http://schemas.openxmlformats.org/officeDocument/2006/relationships/image" Target="../media/image47.jpe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jpe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hs.gov/cybersecurity-insurance" TargetMode="External"/><Relationship Id="rId4" Type="http://schemas.openxmlformats.org/officeDocument/2006/relationships/hyperlink" Target="https://www.travelers.com/cyber-insurance" TargetMode="External"/><Relationship Id="rId5" Type="http://schemas.openxmlformats.org/officeDocument/2006/relationships/hyperlink" Target="https://www-935.ibm.com/services/multimedia/SEL03027USEN_Poneman_2014_Cost_of_Data_Breach_Study.pdf" TargetMode="External"/><Relationship Id="rId6" Type="http://schemas.openxmlformats.org/officeDocument/2006/relationships/hyperlink" Target="https://netdiligence.com/wp-content/uploads/2016/05/CyberClaimsStudy-2013.pdf" TargetMode="External"/><Relationship Id="rId7" Type="http://schemas.openxmlformats.org/officeDocument/2006/relationships/image" Target="../media/image51.png"/><Relationship Id="rId8" Type="http://schemas.openxmlformats.org/officeDocument/2006/relationships/image" Target="../media/image52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3.png"/><Relationship Id="rId3" Type="http://schemas.openxmlformats.org/officeDocument/2006/relationships/hyperlink" Target="https://github.com/A-Deb/Data_Breach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hyperlink" Target="http://www.dailymail.co.uk/news/article-3187344/Russia-hacked-Joint-Chiefs-Staff-shut-email-4-000-defence-department-employees-ELEVEN-DAYS.html" TargetMode="External"/><Relationship Id="rId7" Type="http://schemas.openxmlformats.org/officeDocument/2006/relationships/hyperlink" Target="https://hacked.com/cia-pulled-spies-beijing-opm-breach/" TargetMode="External"/><Relationship Id="rId8" Type="http://schemas.openxmlformats.org/officeDocument/2006/relationships/hyperlink" Target="https://www.wired.com/2016/05/insane-81m-bangladesh-bank-heist-heres-know/" TargetMode="External"/><Relationship Id="rId9" Type="http://schemas.openxmlformats.org/officeDocument/2006/relationships/image" Target="../media/image19.png"/><Relationship Id="rId10" Type="http://schemas.openxmlformats.org/officeDocument/2006/relationships/image" Target="../media/image20.tiff"/><Relationship Id="rId11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chart" Target="../charts/chart3.xml"/><Relationship Id="rId7" Type="http://schemas.openxmlformats.org/officeDocument/2006/relationships/image" Target="../media/image31.jpeg"/><Relationship Id="rId8" Type="http://schemas.openxmlformats.org/officeDocument/2006/relationships/image" Target="../media/image32.png"/><Relationship Id="rId9" Type="http://schemas.openxmlformats.org/officeDocument/2006/relationships/image" Target="../media/image8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5" Type="http://schemas.openxmlformats.org/officeDocument/2006/relationships/chart" Target="../charts/chart6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/>
          <p:cNvSpPr txBox="1">
            <a:spLocks/>
          </p:cNvSpPr>
          <p:nvPr/>
        </p:nvSpPr>
        <p:spPr>
          <a:xfrm>
            <a:off x="14701" y="505404"/>
            <a:ext cx="9129299" cy="220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2800" b="1" dirty="0"/>
              <a:t>RADAR: Risk Assessment for Database Attack Resistance</a:t>
            </a:r>
            <a:endParaRPr kumimoji="0" lang="en-US" sz="2400" b="1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52" name="Subtitle 2"/>
          <p:cNvSpPr txBox="1">
            <a:spLocks/>
          </p:cNvSpPr>
          <p:nvPr/>
        </p:nvSpPr>
        <p:spPr>
          <a:xfrm>
            <a:off x="7349" y="2476481"/>
            <a:ext cx="9129299" cy="749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sz="2800" dirty="0"/>
              <a:t>CSCI 699: Advanced Computer Security</a:t>
            </a:r>
          </a:p>
          <a:p>
            <a:pPr lvl="0" algn="ctr">
              <a:spcBef>
                <a:spcPct val="20000"/>
              </a:spcBef>
              <a:defRPr/>
            </a:pPr>
            <a:endParaRPr lang="en-US" sz="2400" dirty="0"/>
          </a:p>
          <a:p>
            <a:pPr lvl="0" algn="ctr">
              <a:spcBef>
                <a:spcPct val="20000"/>
              </a:spcBef>
              <a:defRPr/>
            </a:pPr>
            <a:r>
              <a:rPr lang="en-US" sz="2400" dirty="0"/>
              <a:t>Ashok Deb </a:t>
            </a:r>
            <a:r>
              <a:rPr lang="en-US" dirty="0"/>
              <a:t>(</a:t>
            </a:r>
            <a:r>
              <a:rPr lang="en-US" dirty="0" err="1"/>
              <a:t>adeb@usc.edu</a:t>
            </a:r>
            <a:r>
              <a:rPr lang="en-US" dirty="0"/>
              <a:t>)</a:t>
            </a:r>
          </a:p>
          <a:p>
            <a:pPr lvl="0" algn="ctr">
              <a:spcBef>
                <a:spcPct val="20000"/>
              </a:spcBef>
              <a:defRPr/>
            </a:pPr>
            <a:r>
              <a:rPr lang="en-US" sz="2400" dirty="0"/>
              <a:t>ASM Rizvi </a:t>
            </a:r>
            <a:r>
              <a:rPr lang="en-US" dirty="0"/>
              <a:t>(</a:t>
            </a:r>
            <a:r>
              <a:rPr lang="en-US" dirty="0" err="1"/>
              <a:t>asmrizvi@usc.edu</a:t>
            </a:r>
            <a:r>
              <a:rPr lang="en-US" dirty="0"/>
              <a:t>)</a:t>
            </a:r>
          </a:p>
          <a:p>
            <a:pPr lvl="0" algn="ctr">
              <a:spcBef>
                <a:spcPct val="20000"/>
              </a:spcBef>
              <a:defRPr/>
            </a:pPr>
            <a:r>
              <a:rPr lang="en-US" sz="2400" dirty="0" err="1"/>
              <a:t>Rajat</a:t>
            </a:r>
            <a:r>
              <a:rPr lang="en-US" sz="2400" dirty="0"/>
              <a:t> </a:t>
            </a:r>
            <a:r>
              <a:rPr lang="en-US" sz="2400" dirty="0" err="1"/>
              <a:t>Tandon</a:t>
            </a:r>
            <a:r>
              <a:rPr lang="en-US" sz="2400" dirty="0"/>
              <a:t> </a:t>
            </a:r>
            <a:r>
              <a:rPr lang="en-US" dirty="0"/>
              <a:t>(</a:t>
            </a:r>
            <a:r>
              <a:rPr lang="en-US" dirty="0" err="1"/>
              <a:t>rajattan@usc.edu</a:t>
            </a:r>
            <a:r>
              <a:rPr lang="en-US" dirty="0"/>
              <a:t>)</a:t>
            </a:r>
          </a:p>
          <a:p>
            <a:pPr lvl="0" algn="ctr">
              <a:spcBef>
                <a:spcPct val="20000"/>
              </a:spcBef>
              <a:defRPr/>
            </a:pPr>
            <a:endParaRPr kumimoji="0" lang="en-US" sz="2400" i="1" u="none" strike="noStrike" kern="1200" cap="none" spc="0" normalizeH="0" baseline="0" noProof="0" dirty="0">
              <a:effectLst/>
              <a:uLnTx/>
              <a:uFillTx/>
              <a:latin typeface="Times New Roman"/>
              <a:cs typeface="Times New Roman"/>
            </a:endParaRPr>
          </a:p>
          <a:p>
            <a:pPr lvl="0" algn="ctr">
              <a:spcBef>
                <a:spcPct val="20000"/>
              </a:spcBef>
              <a:defRPr/>
            </a:pPr>
            <a:r>
              <a:rPr lang="en-US" sz="2400" i="1" dirty="0">
                <a:latin typeface="Times New Roman"/>
                <a:cs typeface="Times New Roman"/>
              </a:rPr>
              <a:t>6 December, 2017</a:t>
            </a:r>
            <a:endParaRPr kumimoji="0" lang="en-US" sz="2400" i="1" u="none" strike="noStrike" kern="1200" cap="none" spc="0" normalizeH="0" baseline="0" noProof="0" dirty="0"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763500"/>
          </a:xfrm>
        </p:spPr>
        <p:txBody>
          <a:bodyPr/>
          <a:lstStyle/>
          <a:p>
            <a:pPr marL="177800"/>
            <a:r>
              <a:rPr lang="en-US" dirty="0"/>
              <a:t>R3: Encrypt Portable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186" y="932741"/>
            <a:ext cx="8961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 found a numerous number of breaches from stolen laptop, portable devices, etc.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149" y="3804096"/>
            <a:ext cx="1851501" cy="1529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4" y="4836358"/>
            <a:ext cx="2208020" cy="9936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650" y="4266138"/>
            <a:ext cx="1841142" cy="13317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69" y="3603009"/>
            <a:ext cx="2654231" cy="2465624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177419" y="2658583"/>
            <a:ext cx="2333843" cy="88710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AT&amp;T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511264" y="2658583"/>
            <a:ext cx="6509894" cy="88710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laptop was stolen from a car containing unencrypted Social Security numbers and bonus/salary info  of AT&amp;T employees in 2008.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61654" y="1410041"/>
            <a:ext cx="2333843" cy="116338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NASA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511261" y="1410042"/>
            <a:ext cx="6509896" cy="111464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three incidents, NASA lost information about their employees, algorithms, etc. from stolen laptops. Now, they make a rule of not taking unencrypted laptops from NASA facility.  </a:t>
            </a:r>
          </a:p>
        </p:txBody>
      </p:sp>
    </p:spTree>
    <p:extLst>
      <p:ext uri="{BB962C8B-B14F-4D97-AF65-F5344CB8AC3E}">
        <p14:creationId xmlns:p14="http://schemas.microsoft.com/office/powerpoint/2010/main" val="346448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763500"/>
          </a:xfrm>
        </p:spPr>
        <p:txBody>
          <a:bodyPr/>
          <a:lstStyle/>
          <a:p>
            <a:r>
              <a:rPr lang="en-US" dirty="0"/>
              <a:t>R4: Software Updates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0" y="872668"/>
            <a:ext cx="8928100" cy="239758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IN" sz="1600" b="1" i="1" dirty="0"/>
              <a:t>An analyst firm surveys 318 companies and finds that more than 80 percent of discovered breaches occurred due to patches pending for more than 10 days and even up to a year.</a:t>
            </a:r>
          </a:p>
          <a:p>
            <a:pPr>
              <a:spcAft>
                <a:spcPts val="1200"/>
              </a:spcAft>
            </a:pPr>
            <a:r>
              <a:rPr lang="en-IN" sz="1600" b="1" i="1" dirty="0"/>
              <a:t> The vulnerability that caused the </a:t>
            </a:r>
            <a:r>
              <a:rPr lang="en-IN" sz="1600" b="1" i="1" dirty="0" err="1"/>
              <a:t>equifax</a:t>
            </a:r>
            <a:r>
              <a:rPr lang="en-IN" sz="1600" b="1" i="1" dirty="0"/>
              <a:t> breach was disclosed back in March. </a:t>
            </a:r>
          </a:p>
          <a:p>
            <a:pPr>
              <a:spcAft>
                <a:spcPts val="1200"/>
              </a:spcAft>
            </a:pPr>
            <a:r>
              <a:rPr lang="en-IN" sz="1600" b="1" i="1" dirty="0"/>
              <a:t>There were clear and simple instructions of how to remedy the situation. </a:t>
            </a:r>
          </a:p>
          <a:p>
            <a:pPr>
              <a:spcAft>
                <a:spcPts val="1200"/>
              </a:spcAft>
            </a:pPr>
            <a:r>
              <a:rPr lang="en-IN" sz="1600" b="1" i="1" dirty="0"/>
              <a:t>Companies should have procedures in place to follow such advice promptly.</a:t>
            </a:r>
          </a:p>
        </p:txBody>
      </p:sp>
      <p:pic>
        <p:nvPicPr>
          <p:cNvPr id="9218" name="Picture 2" descr="Image result for software updates breac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6308" y="3511551"/>
            <a:ext cx="3244850" cy="1729746"/>
          </a:xfrm>
          <a:prstGeom prst="rect">
            <a:avLst/>
          </a:prstGeom>
          <a:noFill/>
        </p:spPr>
      </p:pic>
      <p:pic>
        <p:nvPicPr>
          <p:cNvPr id="9220" name="Picture 4" descr="Image result for equifax breach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5650" y="3352800"/>
            <a:ext cx="4444450" cy="2497547"/>
          </a:xfrm>
          <a:prstGeom prst="rect">
            <a:avLst/>
          </a:prstGeom>
          <a:noFill/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37572" y="5072599"/>
            <a:ext cx="1882486" cy="100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5226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1" name="Picture 9" descr="Image result for electric shoc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7946" y="3598591"/>
            <a:ext cx="1810188" cy="206509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763500"/>
          </a:xfrm>
        </p:spPr>
        <p:txBody>
          <a:bodyPr/>
          <a:lstStyle/>
          <a:p>
            <a:r>
              <a:rPr lang="en-US" dirty="0"/>
              <a:t>R5: Robust Email Handling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851400" y="5559941"/>
            <a:ext cx="4292600" cy="6576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/>
          <a:p>
            <a:pPr marL="342900" marR="0" lvl="0" indent="-165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tabLst/>
              <a:defRPr/>
            </a:pPr>
            <a:r>
              <a:rPr lang="en-IN" sz="1600" b="1" i="1" kern="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“One</a:t>
            </a:r>
            <a:r>
              <a:rPr kumimoji="0" lang="en-IN" sz="1600" b="1" i="1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wrong click may give you a flick.”</a:t>
            </a:r>
          </a:p>
          <a:p>
            <a:pPr marL="342900" marR="0" lvl="0" indent="-1651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tabLst/>
              <a:defRPr/>
            </a:pPr>
            <a:r>
              <a:rPr lang="en-IN" sz="1200" i="1" kern="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-Rajat Tandon</a:t>
            </a:r>
          </a:p>
          <a:p>
            <a:pPr marL="342900" marR="0" lvl="0" indent="-165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tabLst/>
              <a:defRPr/>
            </a:pPr>
            <a:endParaRPr kumimoji="0" lang="en-IN" sz="1600" b="1" i="1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97" name="AutoShape 5" descr="Image result for mouse cli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203" name="Picture 11" descr="Image result for clic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01535" y="4588104"/>
            <a:ext cx="777874" cy="777874"/>
          </a:xfrm>
          <a:prstGeom prst="rect">
            <a:avLst/>
          </a:prstGeom>
          <a:noFill/>
        </p:spPr>
      </p:pic>
      <p:sp>
        <p:nvSpPr>
          <p:cNvPr id="18436" name="AutoShape 4" descr="https://files.slack.com/files-pri/T73JA0XE1-F89JB3535/screen_shot_2017-12-04_at_7.57.23_p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17"/>
          <p:cNvGrpSpPr/>
          <p:nvPr/>
        </p:nvGrpSpPr>
        <p:grpSpPr>
          <a:xfrm>
            <a:off x="4741334" y="909589"/>
            <a:ext cx="5818909" cy="2689002"/>
            <a:chOff x="5450606" y="908916"/>
            <a:chExt cx="5818909" cy="2689002"/>
          </a:xfrm>
        </p:grpSpPr>
        <p:pic>
          <p:nvPicPr>
            <p:cNvPr id="1843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497930" y="908916"/>
              <a:ext cx="3930088" cy="26890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Rectangle 14"/>
            <p:cNvSpPr/>
            <p:nvPr/>
          </p:nvSpPr>
          <p:spPr>
            <a:xfrm>
              <a:off x="5450606" y="2770911"/>
              <a:ext cx="58189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200" u="sng" dirty="0"/>
                <a:t>http://rackerhayespreschool.org/wp-content/zim.php</a:t>
              </a:r>
            </a:p>
          </p:txBody>
        </p:sp>
      </p:grpSp>
      <p:sp>
        <p:nvSpPr>
          <p:cNvPr id="12290" name="AutoShape 2" descr="https://files.slack.com/files-pri/T73JA0XE1-F8AM64Y2W/screen_shot_2017-12-06_at_10.23.39_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9147" y="3971925"/>
            <a:ext cx="4142253" cy="2245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681059" y="3378617"/>
            <a:ext cx="40602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 smtClean="0"/>
              <a:t>APWG recorded more phishing in 2016 than in any year since it began monitoring in 2004</a:t>
            </a:r>
            <a:endParaRPr lang="en-IN" sz="11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1700" y="909589"/>
            <a:ext cx="4341072" cy="2469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35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56612"/>
            <a:ext cx="1477961" cy="1117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 descr="Image result for laptop stole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6850" y="3874471"/>
            <a:ext cx="2981325" cy="2343151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3403600" y="2761761"/>
            <a:ext cx="5428700" cy="32135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763500"/>
          </a:xfrm>
        </p:spPr>
        <p:txBody>
          <a:bodyPr/>
          <a:lstStyle/>
          <a:p>
            <a:r>
              <a:rPr lang="en-US" dirty="0"/>
              <a:t>R6: Backup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872669"/>
            <a:ext cx="5645150" cy="193675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IN" sz="1600" b="1" i="1" dirty="0"/>
              <a:t>Every 10 seconds, a consumer gets hit with </a:t>
            </a:r>
            <a:r>
              <a:rPr lang="en-IN" sz="1600" b="1" i="1" dirty="0" err="1"/>
              <a:t>ransomware</a:t>
            </a:r>
            <a:r>
              <a:rPr lang="en-IN" sz="1600" b="1" i="1" dirty="0"/>
              <a:t>.</a:t>
            </a:r>
          </a:p>
          <a:p>
            <a:pPr>
              <a:spcAft>
                <a:spcPts val="1200"/>
              </a:spcAft>
            </a:pPr>
            <a:r>
              <a:rPr lang="en-IN" sz="1600" b="1" i="1" dirty="0"/>
              <a:t>A wrong click by a user can lay the best laid (and most expensive) security plans to waste.</a:t>
            </a:r>
          </a:p>
          <a:p>
            <a:pPr>
              <a:spcAft>
                <a:spcPts val="1200"/>
              </a:spcAft>
            </a:pPr>
            <a:r>
              <a:rPr lang="en-IN" sz="1600" b="1" i="1" dirty="0"/>
              <a:t>Phishing email attachments have become the #1 delivery vehicle for </a:t>
            </a:r>
            <a:r>
              <a:rPr lang="en-IN" sz="1600" b="1" i="1" dirty="0" err="1"/>
              <a:t>ransomware</a:t>
            </a:r>
            <a:endParaRPr lang="en-IN" sz="1600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28" name="Picture 4" descr="Image result for ransomware attack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38130" y="2887315"/>
            <a:ext cx="5145571" cy="3003727"/>
          </a:xfrm>
          <a:prstGeom prst="rect">
            <a:avLst/>
          </a:prstGeom>
          <a:noFill/>
        </p:spPr>
      </p:pic>
      <p:grpSp>
        <p:nvGrpSpPr>
          <p:cNvPr id="13" name="Group 12"/>
          <p:cNvGrpSpPr/>
          <p:nvPr/>
        </p:nvGrpSpPr>
        <p:grpSpPr>
          <a:xfrm>
            <a:off x="5740400" y="872669"/>
            <a:ext cx="3086100" cy="1889092"/>
            <a:chOff x="4864100" y="872669"/>
            <a:chExt cx="3086100" cy="1889092"/>
          </a:xfrm>
        </p:grpSpPr>
        <p:sp>
          <p:nvSpPr>
            <p:cNvPr id="12" name="Rectangle 11"/>
            <p:cNvSpPr/>
            <p:nvPr/>
          </p:nvSpPr>
          <p:spPr>
            <a:xfrm>
              <a:off x="4864100" y="872669"/>
              <a:ext cx="3086100" cy="18890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031574" y="872669"/>
              <a:ext cx="2778926" cy="1847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96850" y="3874471"/>
            <a:ext cx="656844" cy="830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7" name="Picture 13" descr="Image result for backup data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68704" y="2934530"/>
            <a:ext cx="1409471" cy="9399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502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763500"/>
          </a:xfrm>
        </p:spPr>
        <p:txBody>
          <a:bodyPr/>
          <a:lstStyle/>
          <a:p>
            <a:r>
              <a:rPr lang="en-US" dirty="0" smtClean="0"/>
              <a:t>R7: Cybersecurity Insurance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3877" y="948786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Cybersecurity insurance </a:t>
            </a:r>
            <a:r>
              <a:rPr lang="en-US" sz="1600" dirty="0" smtClean="0">
                <a:solidFill>
                  <a:srgbClr val="000000"/>
                </a:solidFill>
              </a:rPr>
              <a:t>can </a:t>
            </a:r>
            <a:r>
              <a:rPr lang="en-US" sz="1600" b="1" dirty="0" smtClean="0">
                <a:solidFill>
                  <a:schemeClr val="bg2"/>
                </a:solidFill>
              </a:rPr>
              <a:t>mitigate</a:t>
            </a:r>
            <a:r>
              <a:rPr lang="en-US" sz="1600" dirty="0" smtClean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000000"/>
                </a:solidFill>
              </a:rPr>
              <a:t>losses from a variety of cyber incidents, including data breaches, business interruption, and network </a:t>
            </a:r>
            <a:r>
              <a:rPr lang="en-US" sz="1600" dirty="0" smtClean="0">
                <a:solidFill>
                  <a:srgbClr val="000000"/>
                </a:solidFill>
              </a:rPr>
              <a:t>damage.</a:t>
            </a:r>
            <a:r>
              <a:rPr lang="en-US" sz="1600" baseline="30000" dirty="0" smtClea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9053" y="5635474"/>
            <a:ext cx="8874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aseline="30000" dirty="0" smtClean="0"/>
              <a:t>1</a:t>
            </a:r>
            <a:r>
              <a:rPr lang="en-US" sz="900" dirty="0" smtClean="0"/>
              <a:t>Department </a:t>
            </a:r>
            <a:r>
              <a:rPr lang="en-US" sz="900" dirty="0"/>
              <a:t>of Homeland Security National Protection and Programs Directorate (NPPD)</a:t>
            </a:r>
            <a:r>
              <a:rPr lang="en-US" sz="900" dirty="0" smtClean="0"/>
              <a:t> </a:t>
            </a:r>
            <a:r>
              <a:rPr lang="en-US" sz="900" dirty="0">
                <a:hlinkClick r:id="rId3"/>
              </a:rPr>
              <a:t>https://</a:t>
            </a:r>
            <a:r>
              <a:rPr lang="en-US" sz="900" dirty="0" smtClean="0">
                <a:hlinkClick r:id="rId3"/>
              </a:rPr>
              <a:t>www.dhs.gov/cybersecurity-insurance</a:t>
            </a:r>
            <a:r>
              <a:rPr lang="en-US" sz="900" dirty="0" smtClean="0"/>
              <a:t> </a:t>
            </a:r>
          </a:p>
          <a:p>
            <a:r>
              <a:rPr lang="en-US" sz="900" baseline="30000" dirty="0" smtClean="0"/>
              <a:t>2</a:t>
            </a:r>
            <a:r>
              <a:rPr lang="en-US" sz="900" dirty="0" smtClean="0"/>
              <a:t>Travelers Insurance </a:t>
            </a:r>
            <a:r>
              <a:rPr lang="en-US" sz="900" dirty="0" smtClean="0">
                <a:hlinkClick r:id="rId4"/>
              </a:rPr>
              <a:t>https</a:t>
            </a:r>
            <a:r>
              <a:rPr lang="en-US" sz="900" dirty="0">
                <a:hlinkClick r:id="rId4"/>
              </a:rPr>
              <a:t>://</a:t>
            </a:r>
            <a:r>
              <a:rPr lang="en-US" sz="900" dirty="0" smtClean="0">
                <a:hlinkClick r:id="rId4"/>
              </a:rPr>
              <a:t>www.travelers.com/cyber-insurance</a:t>
            </a:r>
            <a:endParaRPr lang="en-US" sz="900" dirty="0" smtClean="0"/>
          </a:p>
          <a:p>
            <a:r>
              <a:rPr lang="en-US" sz="900" baseline="30000" dirty="0" smtClean="0"/>
              <a:t>3</a:t>
            </a:r>
            <a:r>
              <a:rPr lang="en-US" sz="900" dirty="0" smtClean="0"/>
              <a:t>Ponemon </a:t>
            </a:r>
            <a:r>
              <a:rPr lang="en-US" sz="900" dirty="0"/>
              <a:t>2014 Institute Cost of Data Breach Study </a:t>
            </a:r>
            <a:r>
              <a:rPr lang="en-US" sz="900" dirty="0">
                <a:hlinkClick r:id="rId5"/>
              </a:rPr>
              <a:t>https://</a:t>
            </a:r>
            <a:r>
              <a:rPr lang="en-US" sz="900" dirty="0" smtClean="0">
                <a:hlinkClick r:id="rId5"/>
              </a:rPr>
              <a:t>www-935.ibm.com/services/multimedia/SEL03027USEN_Poneman_2014_Cost_of_Data_Breach_Study.pdf</a:t>
            </a:r>
            <a:r>
              <a:rPr lang="en-US" sz="900" dirty="0" smtClean="0"/>
              <a:t> </a:t>
            </a:r>
            <a:r>
              <a:rPr lang="en-US" sz="900" dirty="0"/>
              <a:t/>
            </a:r>
            <a:br>
              <a:rPr lang="en-US" sz="900" dirty="0"/>
            </a:br>
            <a:r>
              <a:rPr lang="en-US" sz="900" baseline="30000" dirty="0" smtClean="0"/>
              <a:t>4</a:t>
            </a:r>
            <a:r>
              <a:rPr lang="en-US" sz="900" dirty="0" smtClean="0"/>
              <a:t>NetDiligence </a:t>
            </a:r>
            <a:r>
              <a:rPr lang="en-US" sz="900" dirty="0"/>
              <a:t>2013 Cyber Liability &amp; Data Breach Study </a:t>
            </a:r>
            <a:r>
              <a:rPr lang="en-US" sz="900" dirty="0">
                <a:hlinkClick r:id="rId6"/>
              </a:rPr>
              <a:t>https://</a:t>
            </a:r>
            <a:r>
              <a:rPr lang="en-US" sz="900" dirty="0" smtClean="0">
                <a:hlinkClick r:id="rId6"/>
              </a:rPr>
              <a:t>netdiligence.com/wp-content/uploads/2016/05/CyberClaimsStudy-2013.pdf</a:t>
            </a:r>
            <a:r>
              <a:rPr lang="en-US" sz="900" dirty="0" smtClean="0"/>
              <a:t> </a:t>
            </a:r>
            <a:endParaRPr lang="en-US" sz="900" dirty="0"/>
          </a:p>
          <a:p>
            <a:endParaRPr lang="en-US" sz="900" dirty="0"/>
          </a:p>
          <a:p>
            <a:endParaRPr lang="en-US" sz="9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56" y="2211290"/>
            <a:ext cx="4093470" cy="32804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37323" y="5214715"/>
            <a:ext cx="46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smtClean="0"/>
              <a:t>2</a:t>
            </a:r>
            <a:endParaRPr lang="en-US" baseline="30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/>
          <a:srcRect l="29410" t="5907" r="23025" b="89490"/>
          <a:stretch/>
        </p:blipFill>
        <p:spPr>
          <a:xfrm>
            <a:off x="5023202" y="925447"/>
            <a:ext cx="3449256" cy="2782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l="9904" t="19650" r="5182" b="26547"/>
          <a:stretch/>
        </p:blipFill>
        <p:spPr>
          <a:xfrm>
            <a:off x="4566966" y="1208869"/>
            <a:ext cx="4456606" cy="235395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469415" y="3378957"/>
            <a:ext cx="4572000" cy="24724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sz="1600" dirty="0" smtClean="0">
              <a:solidFill>
                <a:srgbClr val="000000"/>
              </a:solidFill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Encourages </a:t>
            </a:r>
            <a:r>
              <a:rPr lang="en-US" sz="1600" dirty="0">
                <a:solidFill>
                  <a:srgbClr val="000000"/>
                </a:solidFill>
              </a:rPr>
              <a:t>the implementation of </a:t>
            </a:r>
            <a:r>
              <a:rPr lang="en-US" sz="1600" b="1" dirty="0">
                <a:solidFill>
                  <a:schemeClr val="bg2"/>
                </a:solidFill>
              </a:rPr>
              <a:t>best practices</a:t>
            </a:r>
            <a:r>
              <a:rPr lang="en-US" sz="1600" dirty="0">
                <a:solidFill>
                  <a:srgbClr val="000000"/>
                </a:solidFill>
              </a:rPr>
              <a:t> by </a:t>
            </a:r>
            <a:r>
              <a:rPr lang="en-US" sz="1600" b="1" dirty="0">
                <a:solidFill>
                  <a:schemeClr val="bg2"/>
                </a:solidFill>
              </a:rPr>
              <a:t>basing premiums </a:t>
            </a:r>
            <a:r>
              <a:rPr lang="en-US" sz="1600" dirty="0">
                <a:solidFill>
                  <a:srgbClr val="000000"/>
                </a:solidFill>
              </a:rPr>
              <a:t>on an insured’s level of </a:t>
            </a:r>
            <a:r>
              <a:rPr lang="en-US" sz="1600" dirty="0" smtClean="0">
                <a:solidFill>
                  <a:srgbClr val="000000"/>
                </a:solidFill>
              </a:rPr>
              <a:t>self-protection.</a:t>
            </a:r>
            <a:r>
              <a:rPr lang="en-US" sz="1600" baseline="30000" dirty="0" smtClean="0">
                <a:solidFill>
                  <a:srgbClr val="000000"/>
                </a:solidFill>
              </a:rPr>
              <a:t>1</a:t>
            </a:r>
            <a:endParaRPr lang="en-US" sz="1600" baseline="30000" dirty="0"/>
          </a:p>
          <a:p>
            <a:pPr algn="ctr"/>
            <a:endParaRPr lang="en-US" sz="1600" dirty="0" smtClean="0">
              <a:solidFill>
                <a:srgbClr val="000000"/>
              </a:solidFill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Encourages a cyber </a:t>
            </a:r>
            <a:r>
              <a:rPr lang="en-US" sz="1600" dirty="0">
                <a:solidFill>
                  <a:srgbClr val="000000"/>
                </a:solidFill>
              </a:rPr>
              <a:t>incident data repository </a:t>
            </a:r>
            <a:r>
              <a:rPr lang="en-US" sz="1600" dirty="0" smtClean="0">
                <a:solidFill>
                  <a:srgbClr val="000000"/>
                </a:solidFill>
              </a:rPr>
              <a:t>to identify emerging </a:t>
            </a:r>
            <a:r>
              <a:rPr lang="en-US" sz="1600" dirty="0">
                <a:solidFill>
                  <a:srgbClr val="000000"/>
                </a:solidFill>
              </a:rPr>
              <a:t>cybersecurity best </a:t>
            </a:r>
            <a:r>
              <a:rPr lang="en-US" sz="1600" dirty="0" smtClean="0">
                <a:solidFill>
                  <a:srgbClr val="000000"/>
                </a:solidFill>
              </a:rPr>
              <a:t>practices.</a:t>
            </a:r>
            <a:r>
              <a:rPr lang="en-US" sz="1600" baseline="30000" dirty="0" smtClean="0">
                <a:solidFill>
                  <a:srgbClr val="000000"/>
                </a:solidFill>
              </a:rPr>
              <a:t>1</a:t>
            </a:r>
          </a:p>
          <a:p>
            <a:pPr algn="ctr"/>
            <a:endParaRPr lang="en-US" sz="1600" baseline="30000" dirty="0">
              <a:solidFill>
                <a:srgbClr val="000000"/>
              </a:solidFill>
            </a:endParaRPr>
          </a:p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State of the Art not there</a:t>
            </a:r>
            <a:endParaRPr lang="en-US" sz="1600" b="1" dirty="0">
              <a:solidFill>
                <a:srgbClr val="FF0000"/>
              </a:solidFill>
            </a:endParaRPr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3968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925" y="1472301"/>
            <a:ext cx="8520600" cy="3869246"/>
          </a:xfrm>
        </p:spPr>
        <p:txBody>
          <a:bodyPr/>
          <a:lstStyle/>
          <a:p>
            <a:pPr marL="177800" indent="0">
              <a:buNone/>
            </a:pPr>
            <a:r>
              <a:rPr lang="en-US" sz="2000" b="1" dirty="0"/>
              <a:t>PREVENT</a:t>
            </a:r>
            <a:r>
              <a:rPr lang="en-US" sz="2000" dirty="0"/>
              <a:t>-reduce the probability an attack happens</a:t>
            </a:r>
          </a:p>
          <a:p>
            <a:pPr marL="177800" indent="0">
              <a:buNone/>
            </a:pPr>
            <a:r>
              <a:rPr lang="en-US" sz="2000" dirty="0"/>
              <a:t>	R1: Two Factor Authentication</a:t>
            </a:r>
          </a:p>
          <a:p>
            <a:pPr marL="177800" indent="0">
              <a:buNone/>
            </a:pPr>
            <a:r>
              <a:rPr lang="en-US" sz="2000" dirty="0"/>
              <a:t>	R2: Security Education</a:t>
            </a:r>
          </a:p>
          <a:p>
            <a:pPr marL="177800" indent="0">
              <a:buNone/>
            </a:pPr>
            <a:endParaRPr lang="en-US" sz="2000" dirty="0"/>
          </a:p>
          <a:p>
            <a:pPr marL="177800" indent="0">
              <a:buNone/>
            </a:pPr>
            <a:endParaRPr lang="en-US" sz="2000" dirty="0"/>
          </a:p>
          <a:p>
            <a:pPr marL="177800" indent="0">
              <a:buNone/>
            </a:pPr>
            <a:r>
              <a:rPr lang="en-US" sz="2000" b="1" dirty="0"/>
              <a:t>DETER</a:t>
            </a:r>
            <a:r>
              <a:rPr lang="en-US" sz="2000" dirty="0"/>
              <a:t>-reduce the probability an attack happens to you</a:t>
            </a:r>
          </a:p>
          <a:p>
            <a:pPr marL="177800" indent="0">
              <a:buNone/>
            </a:pPr>
            <a:r>
              <a:rPr lang="en-US" sz="2000" dirty="0"/>
              <a:t>	R3: Encrypt Portable Devices</a:t>
            </a:r>
          </a:p>
          <a:p>
            <a:pPr marL="177800" indent="0">
              <a:buNone/>
            </a:pPr>
            <a:r>
              <a:rPr lang="en-US" sz="2000" dirty="0"/>
              <a:t>	R4: Software Updates</a:t>
            </a:r>
          </a:p>
          <a:p>
            <a:pPr marL="177800" indent="0">
              <a:buNone/>
            </a:pPr>
            <a:r>
              <a:rPr lang="en-US" sz="2000" dirty="0"/>
              <a:t>	R5: Robust Email Handling</a:t>
            </a:r>
          </a:p>
          <a:p>
            <a:pPr marL="177800" indent="0">
              <a:buNone/>
            </a:pPr>
            <a:endParaRPr lang="en-US" sz="2000" dirty="0"/>
          </a:p>
          <a:p>
            <a:pPr marL="177800" indent="0">
              <a:buNone/>
            </a:pPr>
            <a:endParaRPr lang="en-US" sz="2000" dirty="0"/>
          </a:p>
          <a:p>
            <a:pPr marL="177800" indent="0">
              <a:buNone/>
            </a:pPr>
            <a:r>
              <a:rPr lang="en-US" sz="2000" b="1" dirty="0"/>
              <a:t>MITIGATE</a:t>
            </a:r>
            <a:r>
              <a:rPr lang="en-US" sz="2000" dirty="0"/>
              <a:t>-increase the probability that you can survive an attack</a:t>
            </a:r>
          </a:p>
          <a:p>
            <a:pPr marL="177800" indent="0">
              <a:buNone/>
            </a:pPr>
            <a:r>
              <a:rPr lang="en-US" sz="2000" dirty="0"/>
              <a:t>	R6: Backup Data</a:t>
            </a:r>
          </a:p>
          <a:p>
            <a:pPr marL="177800" indent="0">
              <a:buNone/>
            </a:pPr>
            <a:r>
              <a:rPr lang="en-US" sz="2000" dirty="0"/>
              <a:t>	R7: Cybersecurity Insurance</a:t>
            </a:r>
          </a:p>
          <a:p>
            <a:pPr marL="177800" indent="0">
              <a:buNone/>
            </a:pPr>
            <a:r>
              <a:rPr lang="en-US" sz="2000" dirty="0"/>
              <a:t>	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8" b="20465"/>
          <a:stretch/>
        </p:blipFill>
        <p:spPr>
          <a:xfrm>
            <a:off x="4929205" y="1869559"/>
            <a:ext cx="1739900" cy="3385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7635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892922" y="3600374"/>
            <a:ext cx="4409244" cy="369332"/>
          </a:xfrm>
          <a:prstGeom prst="rect">
            <a:avLst/>
          </a:prstGeom>
          <a:gradFill flip="none" rotWithShape="1">
            <a:gsLst>
              <a:gs pos="25000">
                <a:srgbClr val="AEC3E9"/>
              </a:gs>
              <a:gs pos="0">
                <a:schemeClr val="bg2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Defense in Depth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42925" y="763500"/>
            <a:ext cx="8520600" cy="6271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marR="0" lvl="1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marR="0" lvl="3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7800" indent="0" defTabSz="914400">
              <a:buFont typeface="Arial"/>
              <a:buNone/>
            </a:pPr>
            <a:r>
              <a:rPr lang="en-US" kern="0"/>
              <a:t>Data </a:t>
            </a:r>
            <a:r>
              <a:rPr lang="mr-IN" kern="0"/>
              <a:t>–</a:t>
            </a:r>
            <a:r>
              <a:rPr lang="en-US" kern="0"/>
              <a:t> Analysis </a:t>
            </a:r>
            <a:r>
              <a:rPr lang="mr-IN" kern="0"/>
              <a:t>–</a:t>
            </a:r>
            <a:r>
              <a:rPr lang="en-US" kern="0"/>
              <a:t> Conclusion </a:t>
            </a:r>
            <a:r>
              <a:rPr lang="mr-IN" kern="0"/>
              <a:t>–</a:t>
            </a:r>
            <a:r>
              <a:rPr lang="en-US" kern="0"/>
              <a:t> Recommendation</a:t>
            </a:r>
            <a:endParaRPr lang="en-US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2"/>
          <a:stretch/>
        </p:blipFill>
        <p:spPr>
          <a:xfrm>
            <a:off x="4022527" y="3691421"/>
            <a:ext cx="1580655" cy="3996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362" y="2196350"/>
            <a:ext cx="1574303" cy="4399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301" y="5852576"/>
            <a:ext cx="1496067" cy="3568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855" y="5209621"/>
            <a:ext cx="1245725" cy="6429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2" b="7561"/>
          <a:stretch/>
        </p:blipFill>
        <p:spPr>
          <a:xfrm>
            <a:off x="4572000" y="4067653"/>
            <a:ext cx="1158032" cy="3903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67" y="1875884"/>
            <a:ext cx="316270" cy="3322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67" y="2205319"/>
            <a:ext cx="316270" cy="3322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67" y="3372913"/>
            <a:ext cx="316270" cy="3322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67" y="3691421"/>
            <a:ext cx="316270" cy="3322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67" y="4009929"/>
            <a:ext cx="316270" cy="3322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67" y="5212919"/>
            <a:ext cx="316270" cy="33221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67" y="5547543"/>
            <a:ext cx="316270" cy="33221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484" y="3382144"/>
            <a:ext cx="850527" cy="6459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136" y="2208334"/>
            <a:ext cx="1739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0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167" y="1932974"/>
            <a:ext cx="6292813" cy="41816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208" y="63374"/>
            <a:ext cx="8520600" cy="763500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274" y="1027347"/>
            <a:ext cx="8520600" cy="4555200"/>
          </a:xfrm>
        </p:spPr>
        <p:txBody>
          <a:bodyPr/>
          <a:lstStyle/>
          <a:p>
            <a:pPr marL="177800" indent="0">
              <a:buNone/>
            </a:pPr>
            <a:r>
              <a:rPr lang="en-US" dirty="0"/>
              <a:t>Our data, draft paper and slides are available at:</a:t>
            </a:r>
          </a:p>
          <a:p>
            <a:pPr marL="177800" indent="0">
              <a:buNone/>
            </a:pPr>
            <a:r>
              <a:rPr lang="en-US" dirty="0">
                <a:hlinkClick r:id="rId3"/>
              </a:rPr>
              <a:t>https://github.com/A-Deb/Data_Breaches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9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925" y="1472301"/>
            <a:ext cx="8520600" cy="3869246"/>
          </a:xfrm>
        </p:spPr>
        <p:txBody>
          <a:bodyPr/>
          <a:lstStyle/>
          <a:p>
            <a:pPr marL="177800" indent="0">
              <a:buNone/>
            </a:pPr>
            <a:r>
              <a:rPr lang="en-US" sz="2000" b="1" dirty="0"/>
              <a:t>PREVENT</a:t>
            </a:r>
            <a:r>
              <a:rPr lang="en-US" sz="2000" dirty="0"/>
              <a:t>-reduce the probability an attack happens</a:t>
            </a:r>
          </a:p>
          <a:p>
            <a:pPr marL="177800" indent="0">
              <a:buNone/>
            </a:pPr>
            <a:r>
              <a:rPr lang="en-US" sz="2000" dirty="0"/>
              <a:t>	R1: Two Factor Authentication</a:t>
            </a:r>
          </a:p>
          <a:p>
            <a:pPr marL="177800" indent="0">
              <a:buNone/>
            </a:pPr>
            <a:r>
              <a:rPr lang="en-US" sz="2000" dirty="0"/>
              <a:t>	R2: Security Education</a:t>
            </a:r>
          </a:p>
          <a:p>
            <a:pPr marL="177800" indent="0">
              <a:buNone/>
            </a:pPr>
            <a:endParaRPr lang="en-US" sz="2000" dirty="0"/>
          </a:p>
          <a:p>
            <a:pPr marL="177800" indent="0">
              <a:buNone/>
            </a:pPr>
            <a:endParaRPr lang="en-US" sz="2000" dirty="0"/>
          </a:p>
          <a:p>
            <a:pPr marL="177800" indent="0">
              <a:buNone/>
            </a:pPr>
            <a:r>
              <a:rPr lang="en-US" sz="2000" b="1" dirty="0"/>
              <a:t>DETER</a:t>
            </a:r>
            <a:r>
              <a:rPr lang="en-US" sz="2000" dirty="0"/>
              <a:t>-reduce the probability an attack happens to you</a:t>
            </a:r>
          </a:p>
          <a:p>
            <a:pPr marL="177800" indent="0">
              <a:buNone/>
            </a:pPr>
            <a:r>
              <a:rPr lang="en-US" sz="2000" dirty="0"/>
              <a:t>	R3: Encrypt Portable Devices</a:t>
            </a:r>
          </a:p>
          <a:p>
            <a:pPr marL="177800" indent="0">
              <a:buNone/>
            </a:pPr>
            <a:r>
              <a:rPr lang="en-US" sz="2000" dirty="0"/>
              <a:t>	R4: Software Updates</a:t>
            </a:r>
          </a:p>
          <a:p>
            <a:pPr marL="177800" indent="0">
              <a:buNone/>
            </a:pPr>
            <a:r>
              <a:rPr lang="en-US" sz="2000" dirty="0"/>
              <a:t>	R5: Robust Email Handling</a:t>
            </a:r>
          </a:p>
          <a:p>
            <a:pPr marL="177800" indent="0">
              <a:buNone/>
            </a:pPr>
            <a:endParaRPr lang="en-US" sz="2000" dirty="0"/>
          </a:p>
          <a:p>
            <a:pPr marL="177800" indent="0">
              <a:buNone/>
            </a:pPr>
            <a:endParaRPr lang="en-US" sz="2000" dirty="0"/>
          </a:p>
          <a:p>
            <a:pPr marL="177800" indent="0">
              <a:buNone/>
            </a:pPr>
            <a:r>
              <a:rPr lang="en-US" sz="2000" b="1" dirty="0"/>
              <a:t>MITIGATE</a:t>
            </a:r>
            <a:r>
              <a:rPr lang="en-US" sz="2000" dirty="0"/>
              <a:t>-increase the probability that you can survive an attack</a:t>
            </a:r>
          </a:p>
          <a:p>
            <a:pPr marL="177800" indent="0">
              <a:buNone/>
            </a:pPr>
            <a:r>
              <a:rPr lang="en-US" sz="2000" dirty="0"/>
              <a:t>	R6: Backup Data</a:t>
            </a:r>
          </a:p>
          <a:p>
            <a:pPr marL="177800" indent="0">
              <a:buNone/>
            </a:pPr>
            <a:r>
              <a:rPr lang="en-US" sz="2000" dirty="0"/>
              <a:t>	R7: Cybersecurity Insurance</a:t>
            </a:r>
          </a:p>
          <a:p>
            <a:pPr marL="177800" indent="0">
              <a:buNone/>
            </a:pPr>
            <a:r>
              <a:rPr lang="en-US" sz="2000" dirty="0"/>
              <a:t>	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8" b="20465"/>
          <a:stretch/>
        </p:blipFill>
        <p:spPr>
          <a:xfrm>
            <a:off x="4929205" y="1869559"/>
            <a:ext cx="1739900" cy="3385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763500"/>
          </a:xfrm>
        </p:spPr>
        <p:txBody>
          <a:bodyPr/>
          <a:lstStyle/>
          <a:p>
            <a:r>
              <a:rPr lang="en-US" dirty="0"/>
              <a:t>Bottom Line Up Front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892922" y="3600374"/>
            <a:ext cx="4409244" cy="369332"/>
          </a:xfrm>
          <a:prstGeom prst="rect">
            <a:avLst/>
          </a:prstGeom>
          <a:gradFill flip="none" rotWithShape="1">
            <a:gsLst>
              <a:gs pos="25000">
                <a:srgbClr val="AEC3E9"/>
              </a:gs>
              <a:gs pos="0">
                <a:schemeClr val="bg2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Defense in Depth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42925" y="763500"/>
            <a:ext cx="8520600" cy="6271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marR="0" lvl="1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marR="0" lvl="3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7800" indent="0" defTabSz="914400">
              <a:buFont typeface="Arial"/>
              <a:buNone/>
            </a:pPr>
            <a:r>
              <a:rPr lang="en-US" kern="0"/>
              <a:t>Data </a:t>
            </a:r>
            <a:r>
              <a:rPr lang="mr-IN" kern="0"/>
              <a:t>–</a:t>
            </a:r>
            <a:r>
              <a:rPr lang="en-US" kern="0"/>
              <a:t> Analysis </a:t>
            </a:r>
            <a:r>
              <a:rPr lang="mr-IN" kern="0"/>
              <a:t>–</a:t>
            </a:r>
            <a:r>
              <a:rPr lang="en-US" kern="0"/>
              <a:t> Conclusion </a:t>
            </a:r>
            <a:r>
              <a:rPr lang="mr-IN" kern="0"/>
              <a:t>–</a:t>
            </a:r>
            <a:r>
              <a:rPr lang="en-US" kern="0"/>
              <a:t> Recommendation</a:t>
            </a:r>
            <a:endParaRPr lang="en-US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2"/>
          <a:stretch/>
        </p:blipFill>
        <p:spPr>
          <a:xfrm>
            <a:off x="4022527" y="3691421"/>
            <a:ext cx="1580655" cy="3996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362" y="2196350"/>
            <a:ext cx="1574303" cy="4399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301" y="5852576"/>
            <a:ext cx="1496067" cy="3568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855" y="5209621"/>
            <a:ext cx="1245725" cy="6429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2" b="7561"/>
          <a:stretch/>
        </p:blipFill>
        <p:spPr>
          <a:xfrm>
            <a:off x="4572000" y="4067653"/>
            <a:ext cx="1158032" cy="3903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67" y="1875884"/>
            <a:ext cx="316270" cy="3322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67" y="2205319"/>
            <a:ext cx="316270" cy="3322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67" y="3372913"/>
            <a:ext cx="316270" cy="3322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67" y="3691421"/>
            <a:ext cx="316270" cy="3322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67" y="4009929"/>
            <a:ext cx="316270" cy="3322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67" y="5212919"/>
            <a:ext cx="316270" cy="33221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67" y="5547543"/>
            <a:ext cx="316270" cy="33221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484" y="3382144"/>
            <a:ext cx="850527" cy="6459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136" y="2208334"/>
            <a:ext cx="1739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2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7635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331" y="1229683"/>
            <a:ext cx="3416834" cy="47456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577" y="1100547"/>
            <a:ext cx="45228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Background / Motivation</a:t>
            </a:r>
          </a:p>
          <a:p>
            <a:pPr algn="ctr">
              <a:lnSpc>
                <a:spcPct val="150000"/>
              </a:lnSpc>
            </a:pPr>
            <a:r>
              <a:rPr lang="en-US" sz="2400" dirty="0"/>
              <a:t>Data</a:t>
            </a:r>
          </a:p>
          <a:p>
            <a:pPr algn="ctr">
              <a:lnSpc>
                <a:spcPct val="150000"/>
              </a:lnSpc>
            </a:pPr>
            <a:r>
              <a:rPr lang="en-US" sz="2400" dirty="0"/>
              <a:t>Prevention Recommendations</a:t>
            </a:r>
          </a:p>
          <a:p>
            <a:pPr algn="ctr">
              <a:lnSpc>
                <a:spcPct val="150000"/>
              </a:lnSpc>
            </a:pPr>
            <a:r>
              <a:rPr lang="en-US" sz="2400" dirty="0"/>
              <a:t>Deterrence Recommendations</a:t>
            </a:r>
          </a:p>
          <a:p>
            <a:pPr algn="ctr">
              <a:lnSpc>
                <a:spcPct val="150000"/>
              </a:lnSpc>
            </a:pPr>
            <a:r>
              <a:rPr lang="en-US" sz="2400" dirty="0"/>
              <a:t>Mitigation Recommendations</a:t>
            </a:r>
          </a:p>
          <a:p>
            <a:pPr algn="ctr">
              <a:lnSpc>
                <a:spcPct val="150000"/>
              </a:lnSpc>
            </a:pPr>
            <a:r>
              <a:rPr lang="en-US" sz="2400" dirty="0"/>
              <a:t>Related Work</a:t>
            </a:r>
          </a:p>
          <a:p>
            <a:pPr algn="ctr">
              <a:lnSpc>
                <a:spcPct val="150000"/>
              </a:lnSpc>
            </a:pPr>
            <a:r>
              <a:rPr lang="en-US" sz="2400" dirty="0"/>
              <a:t>Future Work</a:t>
            </a:r>
          </a:p>
          <a:p>
            <a:pPr algn="ctr">
              <a:lnSpc>
                <a:spcPct val="150000"/>
              </a:lnSpc>
            </a:pPr>
            <a:r>
              <a:rPr lang="en-US" sz="2400" dirty="0"/>
              <a:t>Conclusion</a:t>
            </a:r>
          </a:p>
          <a:p>
            <a:pPr algn="ctr">
              <a:lnSpc>
                <a:spcPct val="150000"/>
              </a:lnSpc>
            </a:pPr>
            <a:r>
              <a:rPr lang="en-US" sz="24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64146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763500"/>
          </a:xfrm>
        </p:spPr>
        <p:txBody>
          <a:bodyPr/>
          <a:lstStyle/>
          <a:p>
            <a:r>
              <a:rPr lang="en-US" dirty="0"/>
              <a:t>Background /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532" y="1622276"/>
            <a:ext cx="1165926" cy="1101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400" y="1717761"/>
            <a:ext cx="1067679" cy="946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5104"/>
            <a:ext cx="1808704" cy="13231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47417" y="3746014"/>
            <a:ext cx="2916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Bangladesh Bank Breach</a:t>
            </a:r>
            <a:r>
              <a:rPr lang="en-US" baseline="30000" dirty="0"/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36814" y="4150513"/>
            <a:ext cx="3417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$101M withdrawn by hackers</a:t>
            </a:r>
          </a:p>
          <a:p>
            <a:r>
              <a:rPr lang="en-US" dirty="0"/>
              <a:t>$81M transferred to Philippines</a:t>
            </a:r>
          </a:p>
          <a:p>
            <a:r>
              <a:rPr lang="en-US" dirty="0"/>
              <a:t>$20M transferred to Sri Lanka</a:t>
            </a:r>
          </a:p>
          <a:p>
            <a:r>
              <a:rPr lang="en-US" dirty="0"/>
              <a:t>$38M recovered</a:t>
            </a:r>
          </a:p>
          <a:p>
            <a:r>
              <a:rPr lang="en-US" dirty="0"/>
              <a:t>Governor resigned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43958" y="2751299"/>
            <a:ext cx="30328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 Military Joint Staff email down for 11 days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262" y="5698175"/>
            <a:ext cx="108983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</a:t>
            </a:r>
            <a:r>
              <a:rPr lang="en-US" sz="1000" dirty="0">
                <a:hlinkClick r:id="rId6"/>
              </a:rPr>
              <a:t>http://www.dailymail.co.uk/news/article-3187344/Russia-hacked-Joint-Chiefs-Staff-shut-email-4-000-defence-department-employees-ELEVEN-DAYS.html</a:t>
            </a:r>
            <a:endParaRPr lang="en-US" sz="1000" dirty="0"/>
          </a:p>
          <a:p>
            <a:r>
              <a:rPr lang="en-US" sz="1000" baseline="30000" dirty="0"/>
              <a:t>2</a:t>
            </a:r>
            <a:r>
              <a:rPr lang="en-US" sz="1000" dirty="0"/>
              <a:t> </a:t>
            </a:r>
            <a:r>
              <a:rPr lang="en-US" sz="1000" dirty="0">
                <a:hlinkClick r:id="rId7"/>
              </a:rPr>
              <a:t>https://hacked.com/cia-pulled-spies-beijing-opm-breach/</a:t>
            </a:r>
            <a:r>
              <a:rPr lang="en-US" sz="1000" dirty="0"/>
              <a:t> </a:t>
            </a:r>
          </a:p>
          <a:p>
            <a:r>
              <a:rPr lang="en-US" sz="1000" baseline="30000" dirty="0"/>
              <a:t>3</a:t>
            </a:r>
            <a:r>
              <a:rPr lang="en-US" sz="1000" dirty="0"/>
              <a:t> </a:t>
            </a:r>
            <a:r>
              <a:rPr lang="en-US" sz="1000" dirty="0">
                <a:hlinkClick r:id="rId8"/>
              </a:rPr>
              <a:t>https://www.wired.com/2016/05/insane-81m-bangladesh-bank-heist-heres-know/</a:t>
            </a:r>
            <a:r>
              <a:rPr lang="en-US" sz="1000" dirty="0"/>
              <a:t>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36932" y="1008584"/>
            <a:ext cx="3846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CIA operatives could be recovered from OPM hack</a:t>
            </a:r>
            <a:r>
              <a:rPr lang="en-US" baseline="30000" dirty="0"/>
              <a:t>2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19"/>
          <a:stretch/>
        </p:blipFill>
        <p:spPr>
          <a:xfrm>
            <a:off x="5805552" y="3672336"/>
            <a:ext cx="2941256" cy="681197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H="1">
            <a:off x="5127585" y="976807"/>
            <a:ext cx="23149" cy="4665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/>
          <a:srcRect t="3583" b="10007"/>
          <a:stretch/>
        </p:blipFill>
        <p:spPr>
          <a:xfrm>
            <a:off x="639983" y="919677"/>
            <a:ext cx="4167165" cy="267960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1700" y="3634451"/>
            <a:ext cx="8709458" cy="115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298" y="4451169"/>
            <a:ext cx="3380860" cy="107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5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208" y="68266"/>
            <a:ext cx="8520600" cy="7635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="" xmlns:a16="http://schemas.microsoft.com/office/drawing/2014/main" id="{1241AC90-2DF0-4E04-8D2A-2D420DA82A8D}"/>
              </a:ext>
            </a:extLst>
          </p:cNvPr>
          <p:cNvGraphicFramePr>
            <a:graphicFrameLocks/>
          </p:cNvGraphicFramePr>
          <p:nvPr/>
        </p:nvGraphicFramePr>
        <p:xfrm>
          <a:off x="91442" y="831766"/>
          <a:ext cx="892971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91442" y="3698471"/>
            <a:ext cx="3025588" cy="1923396"/>
            <a:chOff x="91440" y="4114800"/>
            <a:chExt cx="3981796" cy="1357745"/>
          </a:xfrm>
        </p:grpSpPr>
        <p:sp>
          <p:nvSpPr>
            <p:cNvPr id="7" name="Rectangle 6"/>
            <p:cNvSpPr/>
            <p:nvPr/>
          </p:nvSpPr>
          <p:spPr>
            <a:xfrm>
              <a:off x="91440" y="4114800"/>
              <a:ext cx="3981795" cy="52647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Main Issue with Data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1441" y="4641274"/>
              <a:ext cx="3981795" cy="8312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  <a:buFontTx/>
                <a:buChar char="-"/>
              </a:pPr>
              <a:r>
                <a:rPr lang="en-IN" sz="1200" dirty="0"/>
                <a:t> No  central repository where all breaches can be found</a:t>
              </a:r>
            </a:p>
            <a:p>
              <a:pPr algn="ctr">
                <a:buFontTx/>
                <a:buChar char="-"/>
              </a:pPr>
              <a:r>
                <a:rPr lang="en-IN" sz="1200" dirty="0"/>
                <a:t> Incomplete information about the breaches on web 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29784" y="4116532"/>
            <a:ext cx="1239974" cy="1853058"/>
            <a:chOff x="7038118" y="3737251"/>
            <a:chExt cx="1239974" cy="1853058"/>
          </a:xfrm>
        </p:grpSpPr>
        <p:sp>
          <p:nvSpPr>
            <p:cNvPr id="18" name="Rectangle 17"/>
            <p:cNvSpPr/>
            <p:nvPr/>
          </p:nvSpPr>
          <p:spPr>
            <a:xfrm>
              <a:off x="7038118" y="3737251"/>
              <a:ext cx="1239974" cy="1853058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225174" y="3941620"/>
              <a:ext cx="914392" cy="36714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/>
                <a:t>Privacy Rights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25174" y="4308767"/>
              <a:ext cx="914392" cy="36714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/>
                <a:t>Vigilante.pw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225174" y="4675914"/>
              <a:ext cx="914392" cy="36714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/>
                <a:t>Information is Beautiful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225174" y="5043061"/>
              <a:ext cx="914392" cy="36714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/>
                <a:t>Wikipedia</a:t>
              </a:r>
            </a:p>
          </p:txBody>
        </p:sp>
      </p:grpSp>
      <p:sp>
        <p:nvSpPr>
          <p:cNvPr id="17" name="Right Arrow 16"/>
          <p:cNvSpPr/>
          <p:nvPr/>
        </p:nvSpPr>
        <p:spPr>
          <a:xfrm>
            <a:off x="4697466" y="4978830"/>
            <a:ext cx="498756" cy="145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/>
          <p:cNvSpPr/>
          <p:nvPr/>
        </p:nvSpPr>
        <p:spPr>
          <a:xfrm>
            <a:off x="7364321" y="4184070"/>
            <a:ext cx="1627627" cy="1573661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i="1" dirty="0"/>
              <a:t>100 Randomly selected breaches with 25% </a:t>
            </a:r>
            <a:r>
              <a:rPr lang="en-IN" sz="1200" i="1" dirty="0" err="1"/>
              <a:t>weightage</a:t>
            </a:r>
            <a:r>
              <a:rPr lang="en-IN" sz="1200" i="1" dirty="0"/>
              <a:t> to each set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6696005" y="4909559"/>
            <a:ext cx="668315" cy="145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>
            <a:off x="3429784" y="3685309"/>
            <a:ext cx="1239974" cy="43122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/>
              <a:t>11,576 breaches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082C149-E490-48A1-A4B9-4AEF0904F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877" y="4347363"/>
            <a:ext cx="1482129" cy="110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3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85BDF7DC-C6DF-4561-9677-14FBB24B3DB5}"/>
              </a:ext>
            </a:extLst>
          </p:cNvPr>
          <p:cNvSpPr/>
          <p:nvPr/>
        </p:nvSpPr>
        <p:spPr>
          <a:xfrm>
            <a:off x="2404534" y="1291977"/>
            <a:ext cx="2311400" cy="20150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ABE1ACEF-FA95-46E8-8919-0E832ECE7E88}"/>
              </a:ext>
            </a:extLst>
          </p:cNvPr>
          <p:cNvSpPr/>
          <p:nvPr/>
        </p:nvSpPr>
        <p:spPr>
          <a:xfrm>
            <a:off x="0" y="1295398"/>
            <a:ext cx="2404533" cy="20150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Title 1">
            <a:extLst>
              <a:ext uri="{FF2B5EF4-FFF2-40B4-BE49-F238E27FC236}">
                <a16:creationId xmlns="" xmlns:a16="http://schemas.microsoft.com/office/drawing/2014/main" id="{033B0DC5-E1FA-4CFC-A344-00506FE87302}"/>
              </a:ext>
            </a:extLst>
          </p:cNvPr>
          <p:cNvSpPr txBox="1">
            <a:spLocks/>
          </p:cNvSpPr>
          <p:nvPr/>
        </p:nvSpPr>
        <p:spPr>
          <a:xfrm>
            <a:off x="226208" y="682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3750"/>
              <a:buFont typeface="Helvetica Neue"/>
              <a:buNone/>
              <a:defRPr sz="45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pPr defTabSz="914400"/>
            <a:r>
              <a:rPr lang="en-US" sz="3200" kern="0" dirty="0"/>
              <a:t>Analysis Results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008BC707-A93A-41DE-8C09-DA5C727C2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04" y="1372658"/>
            <a:ext cx="2091363" cy="18537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E1AA7E0A-2D2F-4E3F-8211-2B4AA4958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71" y="1372658"/>
            <a:ext cx="2218362" cy="1853707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6F068941-EED2-47F1-BF26-E43D5E289D5D}"/>
              </a:ext>
            </a:extLst>
          </p:cNvPr>
          <p:cNvSpPr/>
          <p:nvPr/>
        </p:nvSpPr>
        <p:spPr>
          <a:xfrm>
            <a:off x="4702759" y="1288556"/>
            <a:ext cx="2231441" cy="20150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476B3E44-0534-4C84-8AED-62EC5CF7CB46}"/>
              </a:ext>
            </a:extLst>
          </p:cNvPr>
          <p:cNvSpPr/>
          <p:nvPr/>
        </p:nvSpPr>
        <p:spPr>
          <a:xfrm>
            <a:off x="6921025" y="1277235"/>
            <a:ext cx="2222975" cy="20150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32127446-3E52-4974-AED7-347525766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029" y="1366355"/>
            <a:ext cx="2058141" cy="1836826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="" xmlns:a16="http://schemas.microsoft.com/office/drawing/2014/main" id="{BE4A20E0-7410-4F8B-86CA-7E2A454C75F6}"/>
              </a:ext>
            </a:extLst>
          </p:cNvPr>
          <p:cNvSpPr/>
          <p:nvPr/>
        </p:nvSpPr>
        <p:spPr>
          <a:xfrm>
            <a:off x="2404534" y="3806579"/>
            <a:ext cx="2311400" cy="20150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Rectangle 76">
            <a:extLst>
              <a:ext uri="{FF2B5EF4-FFF2-40B4-BE49-F238E27FC236}">
                <a16:creationId xmlns="" xmlns:a16="http://schemas.microsoft.com/office/drawing/2014/main" id="{7CA376F3-6480-4317-9A74-23C1CB1ECFC3}"/>
              </a:ext>
            </a:extLst>
          </p:cNvPr>
          <p:cNvSpPr/>
          <p:nvPr/>
        </p:nvSpPr>
        <p:spPr>
          <a:xfrm>
            <a:off x="0" y="3810000"/>
            <a:ext cx="2404533" cy="20150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59F44ED2-6A44-4B85-B2F0-EF14E2108223}"/>
              </a:ext>
            </a:extLst>
          </p:cNvPr>
          <p:cNvSpPr/>
          <p:nvPr/>
        </p:nvSpPr>
        <p:spPr>
          <a:xfrm>
            <a:off x="4702759" y="3803158"/>
            <a:ext cx="2231441" cy="20150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C2B4BFC7-C49D-4FB4-9D42-6FB1D915DDEB}"/>
              </a:ext>
            </a:extLst>
          </p:cNvPr>
          <p:cNvSpPr/>
          <p:nvPr/>
        </p:nvSpPr>
        <p:spPr>
          <a:xfrm>
            <a:off x="6921025" y="3791837"/>
            <a:ext cx="2222975" cy="20150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4" name="Picture 83">
            <a:extLst>
              <a:ext uri="{FF2B5EF4-FFF2-40B4-BE49-F238E27FC236}">
                <a16:creationId xmlns="" xmlns:a16="http://schemas.microsoft.com/office/drawing/2014/main" id="{BA048D38-E919-4320-88B2-425A55402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199" y="3900606"/>
            <a:ext cx="2123668" cy="1833854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="" xmlns:a16="http://schemas.microsoft.com/office/drawing/2014/main" id="{8081B3DF-1EE5-4B48-ADDB-314DE286D6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71" y="3900606"/>
            <a:ext cx="2197671" cy="183385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="" xmlns:a16="http://schemas.microsoft.com/office/drawing/2014/main" id="{BBA8C726-EA1B-42FE-8A8D-B460198A01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3599" y="3900037"/>
            <a:ext cx="2010668" cy="183442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="" xmlns:a16="http://schemas.microsoft.com/office/drawing/2014/main" id="{B0DCE81E-4951-4290-BDFA-24E3155DED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0278" y="3900037"/>
            <a:ext cx="2067892" cy="1834421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793600" y="1366356"/>
            <a:ext cx="2010668" cy="1860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3834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="" xmlns:a16="http://schemas.microsoft.com/office/drawing/2014/main" id="{A10CAEB3-EDA4-4575-BFBB-C5F0E8AC63B5}"/>
              </a:ext>
            </a:extLst>
          </p:cNvPr>
          <p:cNvGraphicFramePr>
            <a:graphicFrameLocks/>
          </p:cNvGraphicFramePr>
          <p:nvPr/>
        </p:nvGraphicFramePr>
        <p:xfrm>
          <a:off x="0" y="893618"/>
          <a:ext cx="9144000" cy="5324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6208" y="68266"/>
            <a:ext cx="8520600" cy="763500"/>
          </a:xfrm>
        </p:spPr>
        <p:txBody>
          <a:bodyPr/>
          <a:lstStyle/>
          <a:p>
            <a:r>
              <a:rPr lang="en-US" dirty="0"/>
              <a:t>Analysis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763500"/>
          </a:xfrm>
        </p:spPr>
        <p:txBody>
          <a:bodyPr/>
          <a:lstStyle/>
          <a:p>
            <a:pPr marL="177800"/>
            <a:r>
              <a:rPr lang="en-US" dirty="0"/>
              <a:t>R1: Two Factor Authentication (2FA)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6164" y="5145695"/>
            <a:ext cx="703386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US" sz="1700" dirty="0" smtClean="0"/>
              <a:t>Most </a:t>
            </a:r>
            <a:r>
              <a:rPr lang="en-US" sz="1700" dirty="0"/>
              <a:t>popular sites support 2FA now</a:t>
            </a:r>
            <a:r>
              <a:rPr lang="en-US" sz="1700" dirty="0" smtClean="0"/>
              <a:t>.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1700" dirty="0">
                <a:solidFill>
                  <a:schemeClr val="bg2"/>
                </a:solidFill>
              </a:rPr>
              <a:t>61.75%</a:t>
            </a:r>
            <a:r>
              <a:rPr lang="en-US" sz="1700" dirty="0"/>
              <a:t> users who use mobile </a:t>
            </a:r>
            <a:r>
              <a:rPr lang="en-US" sz="1700" dirty="0" smtClean="0"/>
              <a:t>devices to recover </a:t>
            </a:r>
            <a:r>
              <a:rPr lang="en-US" sz="1700" dirty="0" err="1" smtClean="0"/>
              <a:t>gmail</a:t>
            </a:r>
            <a:r>
              <a:rPr lang="en-US" sz="1700" dirty="0" smtClean="0"/>
              <a:t> account.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1700" dirty="0" smtClean="0"/>
              <a:t> </a:t>
            </a:r>
            <a:r>
              <a:rPr lang="en-US" sz="1700" dirty="0"/>
              <a:t>However, only </a:t>
            </a:r>
            <a:r>
              <a:rPr lang="en-US" sz="1700" dirty="0">
                <a:solidFill>
                  <a:srgbClr val="FF0000"/>
                </a:solidFill>
              </a:rPr>
              <a:t>6.39%</a:t>
            </a:r>
            <a:r>
              <a:rPr lang="en-US" sz="1700" dirty="0"/>
              <a:t> Google users use </a:t>
            </a:r>
            <a:r>
              <a:rPr lang="en-US" sz="1700" dirty="0" smtClean="0"/>
              <a:t>2FA.</a:t>
            </a:r>
            <a:endParaRPr lang="en-US" sz="17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2" b="7561"/>
          <a:stretch/>
        </p:blipFill>
        <p:spPr>
          <a:xfrm>
            <a:off x="7589942" y="944511"/>
            <a:ext cx="1158032" cy="3903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594" y="1005737"/>
            <a:ext cx="1238000" cy="3051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8" b="20465"/>
          <a:stretch/>
        </p:blipFill>
        <p:spPr>
          <a:xfrm>
            <a:off x="6080298" y="934321"/>
            <a:ext cx="1509644" cy="362676"/>
          </a:xfrm>
          <a:prstGeom prst="rect">
            <a:avLst/>
          </a:prstGeom>
        </p:spPr>
      </p:pic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1601057408"/>
              </p:ext>
            </p:extLst>
          </p:nvPr>
        </p:nvGraphicFramePr>
        <p:xfrm>
          <a:off x="177333" y="996086"/>
          <a:ext cx="4449258" cy="1815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89" y="3533619"/>
            <a:ext cx="8872174" cy="16118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0245" y="1609620"/>
            <a:ext cx="4270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 smtClean="0"/>
              <a:t>We can handle around </a:t>
            </a:r>
            <a:r>
              <a:rPr lang="en-US" sz="2000" b="1" dirty="0" smtClean="0">
                <a:solidFill>
                  <a:srgbClr val="00B050"/>
                </a:solidFill>
              </a:rPr>
              <a:t>28%</a:t>
            </a:r>
            <a:r>
              <a:rPr lang="en-US" sz="2000" dirty="0" smtClean="0"/>
              <a:t> data </a:t>
            </a:r>
            <a:br>
              <a:rPr lang="en-US" sz="2000" dirty="0" smtClean="0"/>
            </a:br>
            <a:r>
              <a:rPr lang="en-US" sz="2000" dirty="0" smtClean="0"/>
              <a:t>braches using 2FA.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36389" y="2854805"/>
            <a:ext cx="4959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Vulnerabilities with MD5. We found around 4% </a:t>
            </a:r>
            <a:r>
              <a:rPr lang="en-US" dirty="0" smtClean="0"/>
              <a:t>breached websites used </a:t>
            </a:r>
            <a:r>
              <a:rPr lang="en-US" dirty="0"/>
              <a:t>MD5 hashing. </a:t>
            </a:r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96" y="2529223"/>
            <a:ext cx="1462188" cy="53477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594" y="3025399"/>
            <a:ext cx="1406918" cy="4399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116" y="2469973"/>
            <a:ext cx="1739900" cy="59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4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763500"/>
          </a:xfrm>
        </p:spPr>
        <p:txBody>
          <a:bodyPr/>
          <a:lstStyle/>
          <a:p>
            <a:pPr marL="177800"/>
            <a:r>
              <a:rPr lang="en-US" dirty="0"/>
              <a:t>R2: Security Education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996284"/>
            <a:ext cx="9021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 b="1" dirty="0">
                <a:solidFill>
                  <a:schemeClr val="bg2"/>
                </a:solidFill>
              </a:rPr>
              <a:t>Nearly two-thirds </a:t>
            </a:r>
            <a:r>
              <a:rPr lang="en-US" sz="1600" b="1" dirty="0"/>
              <a:t>of people use the</a:t>
            </a:r>
            <a:r>
              <a:rPr lang="en-US" sz="1600" b="1" dirty="0">
                <a:solidFill>
                  <a:schemeClr val="bg2"/>
                </a:solidFill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same</a:t>
            </a:r>
            <a:r>
              <a:rPr lang="en-US" sz="1600" b="1" dirty="0">
                <a:solidFill>
                  <a:schemeClr val="bg2"/>
                </a:solidFill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password</a:t>
            </a:r>
            <a:r>
              <a:rPr lang="en-US" sz="1600" b="1" dirty="0">
                <a:solidFill>
                  <a:schemeClr val="bg2"/>
                </a:solidFill>
              </a:rPr>
              <a:t> </a:t>
            </a:r>
            <a:r>
              <a:rPr lang="en-US" sz="1600" b="1" dirty="0"/>
              <a:t>for their many different accounts</a:t>
            </a:r>
            <a:r>
              <a:rPr lang="en-US" sz="1600" b="1" dirty="0" smtClean="0"/>
              <a:t>.</a:t>
            </a:r>
            <a:endParaRPr lang="en-US" sz="1600" b="1" dirty="0"/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803494494"/>
              </p:ext>
            </p:extLst>
          </p:nvPr>
        </p:nvGraphicFramePr>
        <p:xfrm>
          <a:off x="5497919" y="1403078"/>
          <a:ext cx="3523238" cy="2257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022377" y="3824657"/>
            <a:ext cx="40533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In a separate dataset</a:t>
            </a:r>
            <a:r>
              <a:rPr lang="en-US" sz="1600" b="1" dirty="0"/>
              <a:t>, </a:t>
            </a:r>
            <a:r>
              <a:rPr lang="en-US" sz="1600" b="1" dirty="0">
                <a:solidFill>
                  <a:srgbClr val="FF0000"/>
                </a:solidFill>
              </a:rPr>
              <a:t>4.55%</a:t>
            </a:r>
            <a:r>
              <a:rPr lang="en-US" sz="1600" dirty="0"/>
              <a:t> users use </a:t>
            </a:r>
            <a:r>
              <a:rPr lang="en-US" sz="1600" dirty="0">
                <a:solidFill>
                  <a:srgbClr val="FF0000"/>
                </a:solidFill>
              </a:rPr>
              <a:t>login name as password</a:t>
            </a:r>
            <a:r>
              <a:rPr lang="en-US" sz="1600" dirty="0"/>
              <a:t> (292, 658 users from 6, 428, 632 users</a:t>
            </a:r>
            <a:r>
              <a:rPr lang="en-US" sz="1600" dirty="0" smtClean="0"/>
              <a:t>).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b="1" dirty="0"/>
              <a:t>DO NOT </a:t>
            </a:r>
            <a:r>
              <a:rPr lang="en-US" sz="1600" dirty="0"/>
              <a:t>click all the links you get</a:t>
            </a:r>
            <a:r>
              <a:rPr lang="en-US" sz="1600" b="1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Train employees. We find 29 such organizations who provide security training.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Educate people about </a:t>
            </a:r>
            <a:r>
              <a:rPr lang="en-US" sz="1600" dirty="0" smtClean="0"/>
              <a:t>misconceptions.</a:t>
            </a:r>
            <a:endParaRPr lang="en-US" sz="1600" dirty="0"/>
          </a:p>
          <a:p>
            <a:pPr marL="285750" indent="-285750">
              <a:buFont typeface="Wingdings" pitchFamily="2" charset="2"/>
              <a:buChar char="Ø"/>
            </a:pPr>
            <a:endParaRPr lang="en-US" sz="1600" dirty="0"/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993506587"/>
              </p:ext>
            </p:extLst>
          </p:nvPr>
        </p:nvGraphicFramePr>
        <p:xfrm>
          <a:off x="145265" y="1403078"/>
          <a:ext cx="5218305" cy="2257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60753575"/>
              </p:ext>
            </p:extLst>
          </p:nvPr>
        </p:nvGraphicFramePr>
        <p:xfrm>
          <a:off x="158913" y="3784208"/>
          <a:ext cx="4706072" cy="2389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2069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terbi_R1">
  <a:themeElements>
    <a:clrScheme name="Custom 28">
      <a:dk1>
        <a:srgbClr val="990000"/>
      </a:dk1>
      <a:lt1>
        <a:srgbClr val="FFCC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ustom 23">
      <a:dk1>
        <a:srgbClr val="99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GLAIVE 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Viterbi_R1</Template>
  <TotalTime>6840</TotalTime>
  <Words>960</Words>
  <Application>Microsoft Macintosh PowerPoint</Application>
  <PresentationFormat>On-screen Show (4:3)</PresentationFormat>
  <Paragraphs>197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Calibri</vt:lpstr>
      <vt:lpstr>Helvetica Neue</vt:lpstr>
      <vt:lpstr>Mangal</vt:lpstr>
      <vt:lpstr>Times New Roman</vt:lpstr>
      <vt:lpstr>Wingdings</vt:lpstr>
      <vt:lpstr>Arial</vt:lpstr>
      <vt:lpstr>Viterbi_R1</vt:lpstr>
      <vt:lpstr>Office Theme</vt:lpstr>
      <vt:lpstr>GLAIVE Template</vt:lpstr>
      <vt:lpstr>PowerPoint Presentation</vt:lpstr>
      <vt:lpstr>Bottom Line Up Front</vt:lpstr>
      <vt:lpstr>Agenda</vt:lpstr>
      <vt:lpstr>Background / Motivation</vt:lpstr>
      <vt:lpstr>Data</vt:lpstr>
      <vt:lpstr>PowerPoint Presentation</vt:lpstr>
      <vt:lpstr>Analysis Results</vt:lpstr>
      <vt:lpstr>R1: Two Factor Authentication (2FA)</vt:lpstr>
      <vt:lpstr>R2: Security Education</vt:lpstr>
      <vt:lpstr>R3: Encrypt Portable Devices</vt:lpstr>
      <vt:lpstr>R4: Software Updates</vt:lpstr>
      <vt:lpstr>R5: Robust Email Handling</vt:lpstr>
      <vt:lpstr>R6: Backup data</vt:lpstr>
      <vt:lpstr>R7: Cybersecurity Insurance</vt:lpstr>
      <vt:lpstr>Conclusion</vt:lpstr>
      <vt:lpstr>Questions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Ashok Deb</cp:lastModifiedBy>
  <cp:revision>147</cp:revision>
  <cp:lastPrinted>2017-12-05T19:20:24Z</cp:lastPrinted>
  <dcterms:created xsi:type="dcterms:W3CDTF">2017-11-30T22:28:44Z</dcterms:created>
  <dcterms:modified xsi:type="dcterms:W3CDTF">2017-12-06T23:51:23Z</dcterms:modified>
</cp:coreProperties>
</file>